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4"/>
    <p:sldMasterId id="2147483730" r:id="rId5"/>
    <p:sldMasterId id="2147483784" r:id="rId6"/>
  </p:sldMasterIdLst>
  <p:notesMasterIdLst>
    <p:notesMasterId r:id="rId21"/>
  </p:notesMasterIdLst>
  <p:handoutMasterIdLst>
    <p:handoutMasterId r:id="rId22"/>
  </p:handoutMasterIdLst>
  <p:sldIdLst>
    <p:sldId id="341" r:id="rId7"/>
    <p:sldId id="361" r:id="rId8"/>
    <p:sldId id="364" r:id="rId9"/>
    <p:sldId id="343" r:id="rId10"/>
    <p:sldId id="352" r:id="rId11"/>
    <p:sldId id="353" r:id="rId12"/>
    <p:sldId id="354" r:id="rId13"/>
    <p:sldId id="356" r:id="rId14"/>
    <p:sldId id="357" r:id="rId15"/>
    <p:sldId id="363" r:id="rId16"/>
    <p:sldId id="358" r:id="rId17"/>
    <p:sldId id="362" r:id="rId18"/>
    <p:sldId id="366" r:id="rId19"/>
    <p:sldId id="365" r:id="rId20"/>
  </p:sldIdLst>
  <p:sldSz cx="9144000" cy="5143500" type="screen16x9"/>
  <p:notesSz cx="6670675" cy="9875838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1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rappa, Jorn" initials="DJ [7]" lastIdx="1" clrIdx="6">
    <p:extLst/>
  </p:cmAuthor>
  <p:cmAuthor id="1" name="Drappa, Jorn" initials="DJ" lastIdx="1" clrIdx="0">
    <p:extLst/>
  </p:cmAuthor>
  <p:cmAuthor id="8" name="Deb Shuman" initials="djs" lastIdx="1" clrIdx="7"/>
  <p:cmAuthor id="2" name="Drappa, Jorn" initials="DJ [2]" lastIdx="1" clrIdx="1">
    <p:extLst/>
  </p:cmAuthor>
  <p:cmAuthor id="3" name="Drappa, Jorn" initials="DJ [3]" lastIdx="1" clrIdx="2">
    <p:extLst/>
  </p:cmAuthor>
  <p:cmAuthor id="4" name="Drappa, Jorn" initials="DJ [4]" lastIdx="1" clrIdx="3">
    <p:extLst/>
  </p:cmAuthor>
  <p:cmAuthor id="5" name="Drappa, Jorn" initials="DJ [5]" lastIdx="1" clrIdx="4">
    <p:extLst/>
  </p:cmAuthor>
  <p:cmAuthor id="6" name="Drappa, Jorn" initials="DJ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6F"/>
    <a:srgbClr val="F0AB00"/>
    <a:srgbClr val="9DB0AC"/>
    <a:srgbClr val="3C1053"/>
    <a:srgbClr val="C4D600"/>
    <a:srgbClr val="830051"/>
    <a:srgbClr val="68D2DF"/>
    <a:srgbClr val="002F5F"/>
    <a:srgbClr val="D4D030"/>
    <a:srgbClr val="D8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85525" autoAdjust="0"/>
  </p:normalViewPr>
  <p:slideViewPr>
    <p:cSldViewPr snapToGrid="0" snapToObjects="1" showGuides="1">
      <p:cViewPr varScale="1">
        <p:scale>
          <a:sx n="92" d="100"/>
          <a:sy n="92" d="100"/>
        </p:scale>
        <p:origin x="-235" y="-77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770" y="-82"/>
      </p:cViewPr>
      <p:guideLst>
        <p:guide orient="horz" pos="3111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ED7E8-0829-F34C-B479-A757805E6C1B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34D3-7666-C24C-995B-669B029DDF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1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4F11-7667-5045-A00B-01970EA44BB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751AE-7ABC-314D-AFAD-47B860ED6F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4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0A9C8C-94BC-46C2-9670-366CEAF4BA7C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1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Chihara et</a:t>
            </a:r>
            <a:r>
              <a:rPr lang="en-US" altLang="en-US" baseline="0" dirty="0" smtClean="0"/>
              <a:t> al.</a:t>
            </a:r>
            <a:r>
              <a:rPr lang="en-US" altLang="en-US" dirty="0" smtClean="0"/>
              <a:t> in 2010 looked at proportional changes in B subsets in seropositive NMO subjects and found that there was a remarkable expansion of B cell subsets in subjects with NMO compared to healthy subjects and MS.</a:t>
            </a:r>
            <a:r>
              <a:rPr lang="en-US" altLang="en-US" baseline="0" dirty="0" smtClean="0"/>
              <a:t> T</a:t>
            </a:r>
            <a:r>
              <a:rPr lang="en-US" altLang="en-US" dirty="0" smtClean="0"/>
              <a:t>he expansion of this subset of B cells corresponded to CD19 subsets of plasma cells that were increased in NMO/NMOSD and, moreover, this subset of B cells was increased in the same subjects during relapse. He also was able to determine that these PB were capable of producing AQP4-IgG.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EA47EF-FF1D-4B0F-A56C-BA0B6946944E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575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8" y="741363"/>
            <a:ext cx="6578600" cy="370205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solidFill>
                  <a:srgbClr val="00B050"/>
                </a:solidFill>
              </a:rPr>
              <a:t>21</a:t>
            </a:r>
            <a:r>
              <a:rPr lang="en-GB" altLang="en-US" smtClean="0">
                <a:solidFill>
                  <a:srgbClr val="002060"/>
                </a:solidFill>
              </a:rPr>
              <a:t> of 25 countries active</a:t>
            </a:r>
          </a:p>
          <a:p>
            <a:r>
              <a:rPr lang="en-GB" altLang="en-US" smtClean="0">
                <a:solidFill>
                  <a:srgbClr val="002060"/>
                </a:solidFill>
              </a:rPr>
              <a:t>118 sites selected</a:t>
            </a:r>
          </a:p>
          <a:p>
            <a:r>
              <a:rPr lang="en-GB" altLang="en-US" smtClean="0">
                <a:solidFill>
                  <a:srgbClr val="00B050"/>
                </a:solidFill>
              </a:rPr>
              <a:t>74</a:t>
            </a:r>
            <a:r>
              <a:rPr lang="en-GB" altLang="en-US" smtClean="0">
                <a:solidFill>
                  <a:srgbClr val="002060"/>
                </a:solidFill>
              </a:rPr>
              <a:t> sites activated (</a:t>
            </a:r>
            <a:r>
              <a:rPr lang="en-GB" altLang="en-US" smtClean="0">
                <a:solidFill>
                  <a:srgbClr val="00B050"/>
                </a:solidFill>
              </a:rPr>
              <a:t>63%</a:t>
            </a:r>
            <a:r>
              <a:rPr lang="en-GB" altLang="en-US" smtClean="0">
                <a:solidFill>
                  <a:srgbClr val="002060"/>
                </a:solidFill>
              </a:rPr>
              <a:t>)</a:t>
            </a:r>
          </a:p>
          <a:p>
            <a:r>
              <a:rPr lang="en-GB" altLang="en-US" smtClean="0">
                <a:solidFill>
                  <a:srgbClr val="00B050"/>
                </a:solidFill>
              </a:rPr>
              <a:t>30</a:t>
            </a:r>
            <a:r>
              <a:rPr lang="en-GB" altLang="en-US" smtClean="0">
                <a:solidFill>
                  <a:srgbClr val="002060"/>
                </a:solidFill>
              </a:rPr>
              <a:t> sites recruiting in </a:t>
            </a:r>
            <a:r>
              <a:rPr lang="en-GB" altLang="en-US" smtClean="0">
                <a:solidFill>
                  <a:srgbClr val="00B050"/>
                </a:solidFill>
              </a:rPr>
              <a:t>14</a:t>
            </a:r>
            <a:r>
              <a:rPr lang="en-GB" altLang="en-US" smtClean="0">
                <a:solidFill>
                  <a:srgbClr val="002060"/>
                </a:solidFill>
              </a:rPr>
              <a:t> countries</a:t>
            </a:r>
          </a:p>
          <a:p>
            <a:r>
              <a:rPr lang="en-GB" altLang="en-US" smtClean="0">
                <a:solidFill>
                  <a:srgbClr val="002060"/>
                </a:solidFill>
              </a:rPr>
              <a:t>PPD target for Aug = </a:t>
            </a:r>
            <a:r>
              <a:rPr lang="en-GB" altLang="en-US" smtClean="0">
                <a:solidFill>
                  <a:srgbClr val="FF0000"/>
                </a:solidFill>
              </a:rPr>
              <a:t>92</a:t>
            </a:r>
            <a:r>
              <a:rPr lang="en-GB" altLang="en-US" smtClean="0">
                <a:solidFill>
                  <a:srgbClr val="002060"/>
                </a:solidFill>
              </a:rPr>
              <a:t> SIVs (78%)</a:t>
            </a:r>
          </a:p>
          <a:p>
            <a:r>
              <a:rPr lang="en-GB" altLang="en-US" smtClean="0">
                <a:solidFill>
                  <a:srgbClr val="002060"/>
                </a:solidFill>
              </a:rPr>
              <a:t>Currently estimate only </a:t>
            </a:r>
            <a:r>
              <a:rPr lang="en-GB" altLang="en-US" smtClean="0">
                <a:solidFill>
                  <a:srgbClr val="FF0000"/>
                </a:solidFill>
              </a:rPr>
              <a:t>78</a:t>
            </a:r>
          </a:p>
          <a:p>
            <a:endParaRPr lang="en-GB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E88972-B89A-43B9-A3FD-70EBBA8E4F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8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eroic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44000" y="144000"/>
            <a:ext cx="2977528" cy="48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7" name="Picture 16" descr="M SYMBOL LARGE_WHITE_H_NEG SPAC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74059" cy="5148000"/>
          </a:xfrm>
          <a:prstGeom prst="rect">
            <a:avLst/>
          </a:prstGeom>
        </p:spPr>
      </p:pic>
      <p:sp>
        <p:nvSpPr>
          <p:cNvPr id="21" name="Title 8"/>
          <p:cNvSpPr>
            <a:spLocks noGrp="1"/>
          </p:cNvSpPr>
          <p:nvPr>
            <p:ph type="title" hasCustomPrompt="1"/>
          </p:nvPr>
        </p:nvSpPr>
        <p:spPr>
          <a:xfrm>
            <a:off x="3270251" y="1081682"/>
            <a:ext cx="5410200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287897" y="3784183"/>
            <a:ext cx="540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3287897" y="3990433"/>
            <a:ext cx="540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3295430" y="4701635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  <p:pic>
        <p:nvPicPr>
          <p:cNvPr id="3" name="Picture 2" descr="MEDIMMUNE_AZ_RGB_H_CO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25" y="190483"/>
            <a:ext cx="1638000" cy="5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200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ap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783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7061" y="1164512"/>
            <a:ext cx="7023713" cy="305193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Clr>
                <a:srgbClr val="830051"/>
              </a:buClr>
              <a:buFont typeface="Arial" pitchFamily="34" charset="0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GB" noProof="0" dirty="0" smtClean="0"/>
              <a:t>Click to add introduction text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225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master title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15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45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1</a:t>
            </a:r>
            <a:endParaRPr lang="en-GB" noProof="0" dirty="0"/>
          </a:p>
        </p:txBody>
      </p:sp>
      <p:sp>
        <p:nvSpPr>
          <p:cNvPr id="58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62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66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4</a:t>
            </a:r>
            <a:endParaRPr lang="en-GB" noProof="0" dirty="0"/>
          </a:p>
        </p:txBody>
      </p:sp>
      <p:sp>
        <p:nvSpPr>
          <p:cNvPr id="70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72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5</a:t>
            </a:r>
            <a:endParaRPr lang="en-GB" noProof="0" dirty="0"/>
          </a:p>
        </p:txBody>
      </p:sp>
      <p:sp>
        <p:nvSpPr>
          <p:cNvPr id="74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76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6</a:t>
            </a:r>
            <a:endParaRPr lang="en-GB" noProof="0" dirty="0"/>
          </a:p>
        </p:txBody>
      </p:sp>
      <p:sp>
        <p:nvSpPr>
          <p:cNvPr id="29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1 title</a:t>
            </a:r>
            <a:endParaRPr lang="en-GB" noProof="0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22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1</a:t>
            </a:r>
            <a:endParaRPr lang="en-GB" noProof="0" dirty="0"/>
          </a:p>
        </p:txBody>
      </p:sp>
      <p:sp>
        <p:nvSpPr>
          <p:cNvPr id="58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2</a:t>
            </a:r>
            <a:endParaRPr lang="en-GB" noProof="0"/>
          </a:p>
        </p:txBody>
      </p:sp>
      <p:sp>
        <p:nvSpPr>
          <p:cNvPr id="62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smtClean="0"/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3</a:t>
            </a:r>
            <a:endParaRPr lang="en-GB" noProof="0"/>
          </a:p>
        </p:txBody>
      </p:sp>
      <p:sp>
        <p:nvSpPr>
          <p:cNvPr id="66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4</a:t>
            </a:r>
            <a:endParaRPr lang="en-GB" noProof="0"/>
          </a:p>
        </p:txBody>
      </p:sp>
      <p:sp>
        <p:nvSpPr>
          <p:cNvPr id="70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72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74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smtClean="0"/>
          </a:p>
        </p:txBody>
      </p:sp>
      <p:sp>
        <p:nvSpPr>
          <p:cNvPr id="76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2 title</a:t>
            </a:r>
            <a:endParaRPr lang="en-GB" noProof="0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0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58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2</a:t>
            </a:r>
            <a:endParaRPr lang="en-GB" noProof="0"/>
          </a:p>
        </p:txBody>
      </p:sp>
      <p:sp>
        <p:nvSpPr>
          <p:cNvPr id="62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66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4</a:t>
            </a:r>
            <a:endParaRPr lang="en-GB" noProof="0"/>
          </a:p>
        </p:txBody>
      </p:sp>
      <p:sp>
        <p:nvSpPr>
          <p:cNvPr id="70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72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74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76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6</a:t>
            </a:r>
            <a:endParaRPr lang="en-GB" noProof="0" dirty="0"/>
          </a:p>
        </p:txBody>
      </p:sp>
      <p:sp>
        <p:nvSpPr>
          <p:cNvPr id="2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3 title</a:t>
            </a:r>
            <a:endParaRPr lang="en-GB" noProof="0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57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58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2</a:t>
            </a:r>
            <a:endParaRPr lang="en-GB" noProof="0"/>
          </a:p>
        </p:txBody>
      </p:sp>
      <p:sp>
        <p:nvSpPr>
          <p:cNvPr id="62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3</a:t>
            </a:r>
            <a:endParaRPr lang="en-GB" noProof="0"/>
          </a:p>
        </p:txBody>
      </p:sp>
      <p:sp>
        <p:nvSpPr>
          <p:cNvPr id="66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4</a:t>
            </a:r>
            <a:endParaRPr lang="en-GB" noProof="0"/>
          </a:p>
        </p:txBody>
      </p:sp>
      <p:sp>
        <p:nvSpPr>
          <p:cNvPr id="70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72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74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smtClean="0"/>
          </a:p>
        </p:txBody>
      </p:sp>
      <p:sp>
        <p:nvSpPr>
          <p:cNvPr id="76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4 title</a:t>
            </a:r>
            <a:endParaRPr lang="en-GB" noProof="0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64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58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2</a:t>
            </a:r>
            <a:endParaRPr lang="en-GB" noProof="0"/>
          </a:p>
        </p:txBody>
      </p:sp>
      <p:sp>
        <p:nvSpPr>
          <p:cNvPr id="62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smtClean="0"/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3</a:t>
            </a:r>
            <a:endParaRPr lang="en-GB" noProof="0"/>
          </a:p>
        </p:txBody>
      </p:sp>
      <p:sp>
        <p:nvSpPr>
          <p:cNvPr id="66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4</a:t>
            </a:r>
            <a:endParaRPr lang="en-GB" noProof="0"/>
          </a:p>
        </p:txBody>
      </p:sp>
      <p:sp>
        <p:nvSpPr>
          <p:cNvPr id="70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72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74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smtClean="0"/>
          </a:p>
        </p:txBody>
      </p:sp>
      <p:sp>
        <p:nvSpPr>
          <p:cNvPr id="76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5 title</a:t>
            </a:r>
            <a:endParaRPr lang="en-GB" noProof="0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78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298350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699" y="1409914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298700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1</a:t>
            </a:r>
            <a:endParaRPr lang="en-GB" noProof="0" dirty="0"/>
          </a:p>
        </p:txBody>
      </p:sp>
      <p:sp>
        <p:nvSpPr>
          <p:cNvPr id="58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1802617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699" y="1914181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1802967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62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2311673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699" y="2423237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2312024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3</a:t>
            </a:r>
            <a:endParaRPr lang="en-GB" noProof="0"/>
          </a:p>
        </p:txBody>
      </p:sp>
      <p:sp>
        <p:nvSpPr>
          <p:cNvPr id="66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2822381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699" y="2933945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2822732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4</a:t>
            </a:r>
            <a:endParaRPr lang="en-GB" noProof="0"/>
          </a:p>
        </p:txBody>
      </p:sp>
      <p:sp>
        <p:nvSpPr>
          <p:cNvPr id="70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3330659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699" y="3442222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72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3331009"/>
            <a:ext cx="540000" cy="405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5</a:t>
            </a:r>
            <a:endParaRPr lang="en-GB" noProof="0" dirty="0"/>
          </a:p>
        </p:txBody>
      </p:sp>
      <p:sp>
        <p:nvSpPr>
          <p:cNvPr id="74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3846875"/>
            <a:ext cx="5976000" cy="405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699" y="3958439"/>
            <a:ext cx="5718173" cy="29564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5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350" b="1"/>
            </a:lvl4pPr>
            <a:lvl5pPr marL="1371600" indent="0">
              <a:buNone/>
              <a:defRPr sz="135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76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3847226"/>
            <a:ext cx="540000" cy="405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6 title</a:t>
            </a:r>
            <a:endParaRPr lang="en-GB" noProof="0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62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 userDrawn="1"/>
        </p:nvSpPr>
        <p:spPr bwMode="auto">
          <a:xfrm>
            <a:off x="528758" y="3431381"/>
            <a:ext cx="2689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Confidentiality Notice 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41457" y="3717131"/>
            <a:ext cx="744049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file is</a:t>
            </a:r>
            <a:r>
              <a:rPr 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private and may contain confidential and proprietary information. If you have received this 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 </a:t>
            </a:r>
            <a:r>
              <a:rPr 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error, please 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notify </a:t>
            </a:r>
            <a:r>
              <a:rPr 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 and remove </a:t>
            </a: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your system and note that you must not copy, distribute or take any action in reliance on it. Any unauthorized use or disclosure of the contents of this 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 is </a:t>
            </a:r>
            <a:r>
              <a:rPr 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permitted and may be unlawful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AstraZeneca PLC, 2 Kingdom Street, London, W2 6BD, UK, T: +44(0)20 7604 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8000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F: +44 (0)20 7604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8151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www.astrazeneca.com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7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250332"/>
            <a:ext cx="8856000" cy="37282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3864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4463994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4670244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4463994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4670244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  <p:pic>
        <p:nvPicPr>
          <p:cNvPr id="9" name="Picture 8" descr="MEDIMMUNE_AZ_RGB_H_CO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25" y="190483"/>
            <a:ext cx="1638000" cy="5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5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600" y="1234440"/>
            <a:ext cx="705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1103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1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37061" y="526851"/>
            <a:ext cx="8765651" cy="324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5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600" y="1234440"/>
            <a:ext cx="705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7445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225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7974"/>
            <a:ext cx="705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4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40295"/>
            <a:ext cx="7056000" cy="162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225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37600" y="2905963"/>
            <a:ext cx="7056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2878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225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37600" y="1240294"/>
            <a:ext cx="7056000" cy="16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37062" y="2905963"/>
            <a:ext cx="4086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80000" y="2905963"/>
            <a:ext cx="4086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563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37600" y="1240295"/>
            <a:ext cx="7056000" cy="16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37600" y="2903515"/>
            <a:ext cx="2664000" cy="144475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250223" y="2908267"/>
            <a:ext cx="2664000" cy="1440000"/>
          </a:xfrm>
          <a:prstGeom prst="rect">
            <a:avLst/>
          </a:prstGeom>
        </p:spPr>
        <p:txBody>
          <a:bodyPr/>
          <a:lstStyle>
            <a:lvl1pPr marL="135000" indent="-135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74223" y="2908267"/>
            <a:ext cx="2664000" cy="1440000"/>
          </a:xfrm>
          <a:prstGeom prst="rect">
            <a:avLst/>
          </a:prstGeom>
        </p:spPr>
        <p:txBody>
          <a:bodyPr/>
          <a:lstStyle>
            <a:lvl1pPr marL="135000" indent="-135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78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40295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0" y="1240295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59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4079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80000" y="1234440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594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40295"/>
            <a:ext cx="4086000" cy="162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78499" y="2725591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80000" y="1234440"/>
            <a:ext cx="4086000" cy="1371600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304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061" y="1234440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80000" y="1234440"/>
            <a:ext cx="4086000" cy="161848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357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16001" y="1386482"/>
            <a:ext cx="6822759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presentation title</a:t>
            </a:r>
            <a:endParaRPr lang="en-GB" noProof="0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4463994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speaker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4670244"/>
            <a:ext cx="6480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Click to add event title</a:t>
            </a:r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4463994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Confidential statement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4670244"/>
            <a:ext cx="1872000" cy="190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00 Month Year</a:t>
            </a:r>
          </a:p>
        </p:txBody>
      </p:sp>
      <p:pic>
        <p:nvPicPr>
          <p:cNvPr id="9" name="Picture 8" descr="MEDIMMUNE_AZ_RGB_H_CO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25" y="190483"/>
            <a:ext cx="1638000" cy="5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Headings with Tr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313891"/>
            <a:ext cx="2664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64000" y="1313891"/>
            <a:ext cx="2664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40000" y="1313891"/>
            <a:ext cx="2664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37600" y="2072820"/>
            <a:ext cx="2664000" cy="201596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250223" y="2072820"/>
            <a:ext cx="2664000" cy="201596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74223" y="2072820"/>
            <a:ext cx="2664000" cy="201596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0143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8116"/>
            <a:ext cx="4086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680000" y="1252800"/>
            <a:ext cx="4086000" cy="283598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0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238116"/>
            <a:ext cx="4086000" cy="702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680000" y="1252800"/>
            <a:ext cx="4086000" cy="1485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680000" y="2895786"/>
            <a:ext cx="4086000" cy="1485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2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27600" y="2761500"/>
            <a:ext cx="414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34440"/>
            <a:ext cx="7056000" cy="144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37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618800" y="2761500"/>
            <a:ext cx="414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27600" y="2759794"/>
            <a:ext cx="414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34440"/>
            <a:ext cx="7056000" cy="144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19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27600" y="2761500"/>
            <a:ext cx="270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201023" y="2761500"/>
            <a:ext cx="270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067748" y="2761500"/>
            <a:ext cx="2700000" cy="162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234440"/>
            <a:ext cx="7056000" cy="144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48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contents title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6537" y="1234440"/>
            <a:ext cx="8766174" cy="317250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72500" indent="-1350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70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02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44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6425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4688681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987B9-F55A-47E8-A0DA-38E71502F0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4688681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39CF-8632-468B-AF2A-9A485B19F2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8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Heroic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3268800" y="144000"/>
            <a:ext cx="562755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  <p:pic>
        <p:nvPicPr>
          <p:cNvPr id="4" name="Picture 3" descr="M SYMBOL LARGE_WHITE_H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2453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0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94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Mul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4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ght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4000" y="144000"/>
            <a:ext cx="8856000" cy="48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600" y="144000"/>
            <a:ext cx="8280000" cy="504000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divider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238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DIMMUNE_RGB_H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6825" y="4658288"/>
            <a:ext cx="296025" cy="296862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81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818" r:id="rId2"/>
    <p:sldLayoutId id="2147483819" r:id="rId3"/>
    <p:sldLayoutId id="2147483820" r:id="rId4"/>
    <p:sldLayoutId id="2147483821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DIMMUNE_RGB_H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6825" y="4658288"/>
            <a:ext cx="296025" cy="29686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20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5" r:id="rId2"/>
    <p:sldLayoutId id="2147483817" r:id="rId3"/>
    <p:sldLayoutId id="2147483812" r:id="rId4"/>
    <p:sldLayoutId id="2147483813" r:id="rId5"/>
    <p:sldLayoutId id="2147483815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DIMMUNE_RGB_H.jpg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6825" y="4658288"/>
            <a:ext cx="296025" cy="296862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8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44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2200770?term=NMO&amp;rank=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04739" y="3350963"/>
            <a:ext cx="4757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4739" y="3240419"/>
            <a:ext cx="5400000" cy="732488"/>
          </a:xfrm>
        </p:spPr>
        <p:txBody>
          <a:bodyPr/>
          <a:lstStyle/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SzPct val="180000"/>
            </a:pPr>
            <a:r>
              <a:rPr lang="en-US" sz="2000" b="1" kern="0" dirty="0">
                <a:solidFill>
                  <a:srgbClr val="002F5F"/>
                </a:solidFill>
                <a:latin typeface="Arial"/>
                <a:cs typeface="Arial"/>
              </a:rPr>
              <a:t>NMO Clinical Trial </a:t>
            </a:r>
            <a:r>
              <a:rPr lang="en-US" sz="2000" b="1" kern="0" dirty="0" smtClean="0">
                <a:solidFill>
                  <a:srgbClr val="002F5F"/>
                </a:solidFill>
                <a:latin typeface="Arial"/>
                <a:cs typeface="Arial"/>
              </a:rPr>
              <a:t>Webinar update</a:t>
            </a:r>
            <a:endParaRPr lang="en-US" sz="2000" b="1" kern="0" dirty="0">
              <a:solidFill>
                <a:srgbClr val="002F5F"/>
              </a:solidFill>
              <a:latin typeface="Arial"/>
              <a:cs typeface="Arial"/>
            </a:endParaRPr>
          </a:p>
          <a:p>
            <a:endParaRPr lang="en-US" sz="1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10" y="627848"/>
            <a:ext cx="547800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7CC5EF-D53A-4F51-B71E-BFDF3AEF5D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37744" y="197960"/>
            <a:ext cx="6337883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172207"/>
            <a:ext cx="8458200" cy="369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400"/>
              </a:spcBef>
              <a:spcAft>
                <a:spcPct val="0"/>
              </a:spcAft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rgbClr val="6D6E7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9pPr>
          </a:lstStyle>
          <a:p>
            <a:pPr defTabSz="914400">
              <a:buFont typeface="+mj-lt"/>
              <a:buAutoNum type="arabicPeriod"/>
              <a:defRPr/>
            </a:pPr>
            <a:r>
              <a:rPr lang="en-US" altLang="en-US" sz="1800" b="1" kern="0" dirty="0">
                <a:solidFill>
                  <a:srgbClr val="FF0000"/>
                </a:solidFill>
                <a:latin typeface="+mj-lt"/>
                <a:cs typeface="Arial"/>
              </a:rPr>
              <a:t>Immunosuppressant therapy after randomization is not </a:t>
            </a:r>
            <a:r>
              <a:rPr lang="en-US" altLang="en-US" sz="1800" b="1" kern="0" dirty="0" smtClean="0">
                <a:solidFill>
                  <a:srgbClr val="FF0000"/>
                </a:solidFill>
                <a:latin typeface="+mj-lt"/>
                <a:cs typeface="Arial"/>
              </a:rPr>
              <a:t>permitted</a:t>
            </a:r>
          </a:p>
          <a:p>
            <a:pPr marL="457200" lvl="1" indent="0" defTabSz="914400">
              <a:buNone/>
              <a:defRPr/>
            </a:pPr>
            <a:r>
              <a:rPr lang="en-US" altLang="en-US" sz="1600" kern="0" dirty="0" smtClean="0">
                <a:solidFill>
                  <a:schemeClr val="tx2"/>
                </a:solidFill>
                <a:cs typeface="Arial"/>
              </a:rPr>
              <a:t>Protocol </a:t>
            </a:r>
            <a:r>
              <a:rPr lang="en-US" altLang="en-US" sz="1600" kern="0" dirty="0">
                <a:solidFill>
                  <a:schemeClr val="tx2"/>
                </a:solidFill>
                <a:cs typeface="Arial"/>
              </a:rPr>
              <a:t> </a:t>
            </a:r>
            <a:r>
              <a:rPr lang="en-US" altLang="en-US" sz="1600" kern="0" dirty="0" smtClean="0">
                <a:solidFill>
                  <a:schemeClr val="tx2"/>
                </a:solidFill>
                <a:cs typeface="Arial"/>
              </a:rPr>
              <a:t>mandates  </a:t>
            </a:r>
            <a:r>
              <a:rPr lang="en-US" altLang="en-US" sz="1600" kern="0" dirty="0">
                <a:solidFill>
                  <a:schemeClr val="tx2"/>
                </a:solidFill>
                <a:cs typeface="Arial"/>
              </a:rPr>
              <a:t>t</a:t>
            </a:r>
            <a:r>
              <a:rPr lang="en-US" altLang="en-US" sz="1600" kern="0" dirty="0" smtClean="0">
                <a:solidFill>
                  <a:schemeClr val="tx2"/>
                </a:solidFill>
                <a:cs typeface="Arial"/>
              </a:rPr>
              <a:t>wo </a:t>
            </a:r>
            <a:r>
              <a:rPr lang="en-US" altLang="en-US" sz="1600" kern="0" dirty="0">
                <a:solidFill>
                  <a:schemeClr val="tx2"/>
                </a:solidFill>
                <a:cs typeface="Arial"/>
              </a:rPr>
              <a:t>weeks </a:t>
            </a:r>
            <a:r>
              <a:rPr lang="en-US" altLang="en-US" sz="1600" kern="0" dirty="0" smtClean="0">
                <a:solidFill>
                  <a:schemeClr val="tx2"/>
                </a:solidFill>
                <a:cs typeface="Arial"/>
              </a:rPr>
              <a:t>of 20 mg/day of </a:t>
            </a:r>
            <a:r>
              <a:rPr lang="en-US" altLang="en-US" sz="1600" kern="0" dirty="0">
                <a:solidFill>
                  <a:schemeClr val="tx2"/>
                </a:solidFill>
                <a:cs typeface="Arial"/>
              </a:rPr>
              <a:t>prednisone</a:t>
            </a:r>
            <a:r>
              <a:rPr lang="en-US" altLang="en-US" sz="1600" kern="0" dirty="0" smtClean="0">
                <a:solidFill>
                  <a:schemeClr val="tx2"/>
                </a:solidFill>
                <a:cs typeface="Arial"/>
              </a:rPr>
              <a:t> </a:t>
            </a:r>
            <a:r>
              <a:rPr lang="en-US" altLang="en-US" sz="1600" kern="0" dirty="0">
                <a:solidFill>
                  <a:schemeClr val="tx2"/>
                </a:solidFill>
                <a:cs typeface="Arial"/>
              </a:rPr>
              <a:t>followed by one week of tapering </a:t>
            </a:r>
            <a:r>
              <a:rPr lang="en-US" altLang="en-US" sz="1600" kern="0" dirty="0" smtClean="0">
                <a:solidFill>
                  <a:schemeClr val="tx2"/>
                </a:solidFill>
                <a:cs typeface="Arial"/>
              </a:rPr>
              <a:t>in randomized period only</a:t>
            </a:r>
          </a:p>
          <a:p>
            <a:pPr marL="342900" lvl="1" indent="-342900" defTabSz="914400">
              <a:spcBef>
                <a:spcPts val="1400"/>
              </a:spcBef>
              <a:buFont typeface="+mj-lt"/>
              <a:buAutoNum type="arabicPeriod" startAt="2"/>
              <a:defRPr/>
            </a:pPr>
            <a:r>
              <a:rPr lang="en-US" altLang="en-US" b="1" kern="0" dirty="0" smtClean="0">
                <a:solidFill>
                  <a:schemeClr val="tx2"/>
                </a:solidFill>
                <a:latin typeface="Arial"/>
                <a:cs typeface="Arial"/>
              </a:rPr>
              <a:t>Required: </a:t>
            </a:r>
            <a:r>
              <a:rPr lang="en-US" altLang="en-US" sz="1800" b="1" kern="0" dirty="0" smtClean="0">
                <a:solidFill>
                  <a:schemeClr val="tx2"/>
                </a:solidFill>
                <a:latin typeface="Arial"/>
                <a:cs typeface="Arial"/>
              </a:rPr>
              <a:t>Infusion related reaction prophylaxis: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kern="0" noProof="0" dirty="0" smtClean="0">
                <a:solidFill>
                  <a:schemeClr val="tx2"/>
                </a:solidFill>
                <a:latin typeface="Arial"/>
                <a:cs typeface="Arial"/>
              </a:rPr>
              <a:t>IV methylprednisolone (steroids)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smtClean="0">
                <a:solidFill>
                  <a:schemeClr val="tx2"/>
                </a:solidFill>
                <a:latin typeface="Arial"/>
                <a:cs typeface="Arial"/>
              </a:rPr>
              <a:t>Benadryl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smtClean="0">
                <a:solidFill>
                  <a:schemeClr val="tx2"/>
                </a:solidFill>
                <a:latin typeface="Arial"/>
                <a:cs typeface="Arial"/>
              </a:rPr>
              <a:t>Tylenol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1600" kern="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lvl="1" indent="-342900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altLang="en-US" sz="1800" b="1" kern="0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lang="en-US" altLang="en-US" sz="1800" b="1" kern="0" noProof="0" dirty="0" err="1" smtClean="0">
                <a:solidFill>
                  <a:schemeClr val="tx2"/>
                </a:solidFill>
                <a:latin typeface="Arial"/>
                <a:cs typeface="Arial"/>
              </a:rPr>
              <a:t>escue</a:t>
            </a:r>
            <a:r>
              <a:rPr lang="en-US" altLang="en-US" sz="1800" b="1" kern="0" noProof="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altLang="en-US" sz="1800" b="1" kern="0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altLang="en-US" sz="1800" b="1" kern="0" noProof="0" dirty="0" err="1" smtClean="0">
                <a:solidFill>
                  <a:schemeClr val="tx2"/>
                </a:solidFill>
                <a:latin typeface="Arial"/>
                <a:cs typeface="Arial"/>
              </a:rPr>
              <a:t>edications</a:t>
            </a:r>
            <a:r>
              <a:rPr lang="en-US" altLang="en-US" sz="1800" b="1" kern="0" noProof="0" dirty="0" smtClean="0">
                <a:solidFill>
                  <a:schemeClr val="tx2"/>
                </a:solidFill>
                <a:latin typeface="Arial"/>
                <a:cs typeface="Arial"/>
              </a:rPr>
              <a:t> allowed</a:t>
            </a:r>
          </a:p>
          <a:p>
            <a:pPr marL="342900" lvl="1" indent="-342900">
              <a:spcBef>
                <a:spcPts val="0"/>
              </a:spcBef>
              <a:buFont typeface="+mj-lt"/>
              <a:buAutoNum type="arabicPeriod" startAt="3"/>
              <a:defRPr/>
            </a:pPr>
            <a:endParaRPr lang="en-US" altLang="en-US" b="1" kern="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lvl="1" indent="-342900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altLang="en-US" b="1" kern="0" dirty="0" smtClean="0">
                <a:solidFill>
                  <a:schemeClr val="tx2"/>
                </a:solidFill>
                <a:cs typeface="Arial"/>
              </a:rPr>
              <a:t>Concomitant </a:t>
            </a:r>
            <a:r>
              <a:rPr lang="en-US" altLang="en-US" b="1" kern="0" dirty="0">
                <a:solidFill>
                  <a:schemeClr val="tx2"/>
                </a:solidFill>
                <a:cs typeface="Arial"/>
              </a:rPr>
              <a:t>medications: </a:t>
            </a:r>
            <a:r>
              <a:rPr lang="en-US" altLang="en-US" b="1" kern="0" dirty="0" smtClean="0">
                <a:solidFill>
                  <a:schemeClr val="tx2"/>
                </a:solidFill>
                <a:cs typeface="Arial"/>
              </a:rPr>
              <a:t>non-NMO </a:t>
            </a:r>
            <a:r>
              <a:rPr lang="en-US" altLang="en-US" b="1" kern="0" dirty="0">
                <a:solidFill>
                  <a:schemeClr val="tx2"/>
                </a:solidFill>
                <a:cs typeface="Arial"/>
              </a:rPr>
              <a:t>related medications may be allowed</a:t>
            </a:r>
            <a:endParaRPr lang="en-US" altLang="en-US" sz="1600" kern="0" dirty="0">
              <a:solidFill>
                <a:schemeClr val="tx2"/>
              </a:solidFill>
              <a:cs typeface="Arial"/>
            </a:endParaRPr>
          </a:p>
          <a:p>
            <a:pPr>
              <a:spcBef>
                <a:spcPts val="0"/>
              </a:spcBef>
              <a:buFont typeface="+mj-lt"/>
              <a:buAutoNum type="arabicPeriod" startAt="3"/>
              <a:defRPr/>
            </a:pPr>
            <a:endParaRPr lang="en-US" altLang="en-US" sz="1800" b="1" kern="0" noProof="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»"/>
              <a:tabLst/>
              <a:defRPr/>
            </a:pPr>
            <a:endParaRPr kumimoji="0" lang="en-GB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52" y="232793"/>
            <a:ext cx="1956816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3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7CC5EF-D53A-4F51-B71E-BFDF3AEF5D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37744" y="204219"/>
            <a:ext cx="6337883" cy="1190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Study Details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52" y="232794"/>
            <a:ext cx="1956816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7744" y="1461705"/>
            <a:ext cx="3928152" cy="1802102"/>
          </a:xfrm>
          <a:prstGeom prst="roundRect">
            <a:avLst/>
          </a:prstGeom>
          <a:solidFill>
            <a:srgbClr val="68D2D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Aft>
                <a:spcPts val="600"/>
              </a:spcAft>
              <a:defRPr/>
            </a:pPr>
            <a:r>
              <a:rPr lang="en-US" altLang="en-US" sz="1600" b="1" kern="0" dirty="0">
                <a:solidFill>
                  <a:srgbClr val="FF0000"/>
                </a:solidFill>
                <a:cs typeface="Arial"/>
              </a:rPr>
              <a:t>Screening visit</a:t>
            </a:r>
          </a:p>
          <a:p>
            <a:pPr marL="230188" lvl="1" indent="-23018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</a:rPr>
              <a:t>AQP4-IgG sero-status</a:t>
            </a:r>
          </a:p>
          <a:p>
            <a:pPr marL="230188" lvl="1" indent="-23018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</a:rPr>
              <a:t>Physical/neurological examination</a:t>
            </a:r>
          </a:p>
          <a:p>
            <a:pPr marL="230188" lvl="1" indent="-23018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</a:rPr>
              <a:t>Vitals signs, ECG, Blood /urine collection</a:t>
            </a:r>
          </a:p>
          <a:p>
            <a:pPr marL="230188" lvl="1" indent="-23018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  <a:cs typeface="Arial"/>
              </a:rPr>
              <a:t>EDSS and ophthalmology examination</a:t>
            </a:r>
          </a:p>
          <a:p>
            <a:pPr marL="230188" lvl="1" indent="-230188"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  <a:cs typeface="Arial"/>
              </a:rPr>
              <a:t>MRI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56713" y="1326582"/>
            <a:ext cx="4349754" cy="2069080"/>
          </a:xfrm>
          <a:prstGeom prst="roundRect">
            <a:avLst/>
          </a:prstGeom>
          <a:solidFill>
            <a:srgbClr val="68D2D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0188" lvl="0" indent="-230188" algn="ctr">
              <a:spcAft>
                <a:spcPts val="600"/>
              </a:spcAft>
              <a:defRPr/>
            </a:pPr>
            <a:r>
              <a:rPr lang="en-US" altLang="en-US" sz="1600" b="1" kern="0" dirty="0">
                <a:solidFill>
                  <a:srgbClr val="FF0000"/>
                </a:solidFill>
                <a:cs typeface="Arial"/>
              </a:rPr>
              <a:t>9 Randomized controlled period visits</a:t>
            </a:r>
          </a:p>
          <a:p>
            <a:pPr marL="230188" lvl="1" indent="-23018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  <a:cs typeface="Arial"/>
              </a:rPr>
              <a:t>Physical/neurological examination</a:t>
            </a:r>
          </a:p>
          <a:p>
            <a:pPr marL="230188" lvl="1" indent="-23018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  <a:cs typeface="Arial"/>
              </a:rPr>
              <a:t>Vitals signs, blood/urine collection</a:t>
            </a:r>
          </a:p>
          <a:p>
            <a:pPr marL="230188" lvl="1" indent="-23018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  <a:cs typeface="Arial"/>
              </a:rPr>
              <a:t>Assessment of adverse events</a:t>
            </a:r>
          </a:p>
          <a:p>
            <a:pPr marL="230188" lvl="1" indent="-230188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  <a:cs typeface="Arial"/>
              </a:rPr>
              <a:t>EDSS and ophthalmology examination at visit day 1, 85 and 197</a:t>
            </a:r>
          </a:p>
          <a:p>
            <a:pPr marL="230188" lvl="1" indent="-230188"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  <a:cs typeface="Arial"/>
              </a:rPr>
              <a:t>MRI at visit day 197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58188" y="3496134"/>
            <a:ext cx="3928152" cy="1489516"/>
          </a:xfrm>
          <a:prstGeom prst="roundRect">
            <a:avLst/>
          </a:prstGeom>
          <a:solidFill>
            <a:srgbClr val="C4D6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  <a:defRPr/>
            </a:pPr>
            <a:r>
              <a:rPr lang="en-US" altLang="en-US" sz="1600" b="1" kern="0" dirty="0">
                <a:solidFill>
                  <a:srgbClr val="FF0000"/>
                </a:solidFill>
                <a:cs typeface="Arial"/>
              </a:rPr>
              <a:t>Attack </a:t>
            </a:r>
            <a:r>
              <a:rPr lang="en-US" altLang="en-US" sz="1600" b="1" kern="0" dirty="0" smtClean="0">
                <a:solidFill>
                  <a:srgbClr val="FF0000"/>
                </a:solidFill>
                <a:cs typeface="Arial"/>
              </a:rPr>
              <a:t>visit</a:t>
            </a:r>
            <a:endParaRPr lang="en-US" altLang="en-US" sz="1600" b="1" kern="0" dirty="0">
              <a:solidFill>
                <a:srgbClr val="FF0000"/>
              </a:solidFill>
              <a:cs typeface="Arial"/>
            </a:endParaRPr>
          </a:p>
          <a:p>
            <a:pPr marL="227013" lvl="1" indent="-227013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chemeClr val="tx2"/>
                </a:solidFill>
                <a:cs typeface="Arial"/>
              </a:rPr>
              <a:t>Physical/neurological examination</a:t>
            </a:r>
          </a:p>
          <a:p>
            <a:pPr marL="227013" lvl="1" indent="-227013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chemeClr val="tx2"/>
                </a:solidFill>
                <a:cs typeface="Arial"/>
              </a:rPr>
              <a:t>Vitals signs, blood/urine collection</a:t>
            </a:r>
          </a:p>
          <a:p>
            <a:pPr marL="227013" lvl="1" indent="-227013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chemeClr val="tx2"/>
                </a:solidFill>
                <a:cs typeface="Arial"/>
              </a:rPr>
              <a:t>EDSS and ophthalmology examination</a:t>
            </a:r>
          </a:p>
          <a:p>
            <a:pPr marL="227013" lvl="1" indent="-227013"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chemeClr val="tx2"/>
                </a:solidFill>
                <a:cs typeface="Arial"/>
              </a:rPr>
              <a:t>MRI</a:t>
            </a:r>
          </a:p>
        </p:txBody>
      </p:sp>
    </p:spTree>
    <p:extLst>
      <p:ext uri="{BB962C8B-B14F-4D97-AF65-F5344CB8AC3E}">
        <p14:creationId xmlns:p14="http://schemas.microsoft.com/office/powerpoint/2010/main" val="41043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2765422" y="2356575"/>
            <a:ext cx="451940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96087" y="1828884"/>
            <a:ext cx="0" cy="52125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AA39CF-8632-468B-AF2A-9A485B19F27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0142" y="1043496"/>
            <a:ext cx="4058062" cy="1735171"/>
            <a:chOff x="480540" y="1000584"/>
            <a:chExt cx="4058062" cy="1735171"/>
          </a:xfrm>
        </p:grpSpPr>
        <p:sp>
          <p:nvSpPr>
            <p:cNvPr id="5" name="Rectangle 4"/>
            <p:cNvSpPr/>
            <p:nvPr/>
          </p:nvSpPr>
          <p:spPr>
            <a:xfrm>
              <a:off x="1820461" y="1689751"/>
              <a:ext cx="2718141" cy="367095"/>
            </a:xfrm>
            <a:prstGeom prst="rect">
              <a:avLst/>
            </a:prstGeom>
            <a:solidFill>
              <a:srgbClr val="9DB0A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Placebo (1)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228" y="1270939"/>
              <a:ext cx="200234" cy="639716"/>
            </a:xfrm>
            <a:prstGeom prst="rect">
              <a:avLst/>
            </a:prstGeom>
            <a:solidFill>
              <a:srgbClr val="D000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820462" y="1000584"/>
              <a:ext cx="2718139" cy="4221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Inebilizumab </a:t>
              </a:r>
              <a:r>
                <a:rPr lang="en-US" sz="1600" dirty="0" smtClean="0"/>
                <a:t>(3)</a:t>
              </a:r>
              <a:endParaRPr lang="en-US" sz="1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0463" y="1422773"/>
              <a:ext cx="2715768" cy="266978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2"/>
                  </a:solidFill>
                </a:rPr>
                <a:t>Randomized controlled period: 6.5 months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80540" y="1336008"/>
              <a:ext cx="1139689" cy="534602"/>
            </a:xfrm>
            <a:prstGeom prst="roundRect">
              <a:avLst/>
            </a:prstGeom>
            <a:solidFill>
              <a:srgbClr val="C4D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Screening:</a:t>
              </a:r>
            </a:p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28 days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56850" y="2280250"/>
              <a:ext cx="1726989" cy="455505"/>
            </a:xfrm>
            <a:prstGeom prst="ellipse">
              <a:avLst/>
            </a:prstGeom>
            <a:noFill/>
            <a:ln w="19050">
              <a:solidFill>
                <a:srgbClr val="D0006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Randomization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3:1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7744" y="186885"/>
            <a:ext cx="776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Beyond the randomized controlled period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88662" y="1043496"/>
            <a:ext cx="1916680" cy="828005"/>
          </a:xfrm>
          <a:prstGeom prst="roundRect">
            <a:avLst/>
          </a:prstGeom>
          <a:solidFill>
            <a:srgbClr val="9DB0A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Open-label period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(inebilizumab only)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255233" y="1295486"/>
            <a:ext cx="466386" cy="24695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259815" y="1953566"/>
            <a:ext cx="1720895" cy="676903"/>
          </a:xfrm>
          <a:prstGeom prst="roundRect">
            <a:avLst/>
          </a:prstGeom>
          <a:solidFill>
            <a:srgbClr val="9DB0A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Safety follow-up period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765422" y="2099758"/>
            <a:ext cx="0" cy="2684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57064" y="3037347"/>
            <a:ext cx="4538604" cy="166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400"/>
              </a:spcBef>
              <a:spcAft>
                <a:spcPct val="0"/>
              </a:spcAft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rgbClr val="6D6E7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altLang="en-US" sz="1400" b="1" kern="0" dirty="0" smtClean="0">
                <a:solidFill>
                  <a:schemeClr val="tx2"/>
                </a:solidFill>
                <a:latin typeface="Arial"/>
                <a:cs typeface="Arial"/>
              </a:rPr>
              <a:t>Open-label period: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1400" kern="0" dirty="0" smtClean="0">
                <a:solidFill>
                  <a:schemeClr val="tx2"/>
                </a:solidFill>
                <a:latin typeface="Arial"/>
                <a:cs typeface="Arial"/>
              </a:rPr>
              <a:t>Gather safety data for an extended period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</a:rPr>
              <a:t>Opportunity</a:t>
            </a:r>
            <a:r>
              <a:rPr kumimoji="0" lang="en-US" altLang="en-US" sz="14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</a:rPr>
              <a:t> for patient to receive a B-cell–depleting agent with continued medical care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1400" kern="0" baseline="0" dirty="0" smtClean="0">
                <a:solidFill>
                  <a:schemeClr val="tx2"/>
                </a:solidFill>
                <a:latin typeface="Arial"/>
                <a:cs typeface="Arial"/>
              </a:rPr>
              <a:t>Minimum</a:t>
            </a:r>
            <a:r>
              <a:rPr lang="en-US" altLang="en-US" sz="1400" kern="0" dirty="0" smtClean="0">
                <a:solidFill>
                  <a:schemeClr val="tx2"/>
                </a:solidFill>
                <a:latin typeface="Arial"/>
                <a:cs typeface="Arial"/>
              </a:rPr>
              <a:t> for 1 year, maximum for 3 years, or until local approval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13584" y="3037347"/>
            <a:ext cx="3667612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Aft>
                <a:spcPts val="600"/>
              </a:spcAft>
              <a:defRPr/>
            </a:pPr>
            <a:r>
              <a:rPr lang="en-US" altLang="en-US" sz="1400" b="1" kern="0" dirty="0">
                <a:solidFill>
                  <a:srgbClr val="003865"/>
                </a:solidFill>
                <a:cs typeface="Arial"/>
              </a:rPr>
              <a:t>Safety follow-up period:</a:t>
            </a:r>
          </a:p>
          <a:p>
            <a:pPr marL="227013" lvl="0" indent="-227013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  <a:cs typeface="Arial"/>
              </a:rPr>
              <a:t>All about B-cell recovery</a:t>
            </a:r>
          </a:p>
          <a:p>
            <a:pPr marL="227013" lvl="0" indent="-227013">
              <a:buFont typeface="Wingdings" panose="05000000000000000000" pitchFamily="2" charset="2"/>
              <a:buChar char="§"/>
              <a:defRPr/>
            </a:pPr>
            <a:r>
              <a:rPr lang="en-US" altLang="en-US" sz="1400" kern="0" dirty="0">
                <a:solidFill>
                  <a:srgbClr val="003865"/>
                </a:solidFill>
                <a:cs typeface="Arial"/>
              </a:rPr>
              <a:t>Follow up for 12 months after last dose of inebilizumab</a:t>
            </a:r>
          </a:p>
        </p:txBody>
      </p:sp>
      <p:cxnSp>
        <p:nvCxnSpPr>
          <p:cNvPr id="39" name="Straight Arrow Connector 38"/>
          <p:cNvCxnSpPr>
            <a:stCxn id="12" idx="0"/>
            <a:endCxn id="7" idx="2"/>
          </p:cNvCxnSpPr>
          <p:nvPr/>
        </p:nvCxnSpPr>
        <p:spPr>
          <a:xfrm flipV="1">
            <a:off x="1359947" y="1953567"/>
            <a:ext cx="0" cy="369595"/>
          </a:xfrm>
          <a:prstGeom prst="straightConnector1">
            <a:avLst/>
          </a:prstGeom>
          <a:ln>
            <a:solidFill>
              <a:srgbClr val="D0006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52" y="232793"/>
            <a:ext cx="1956816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0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2"/>
          <p:cNvSpPr txBox="1">
            <a:spLocks noGrp="1"/>
          </p:cNvSpPr>
          <p:nvPr/>
        </p:nvSpPr>
        <p:spPr bwMode="auto">
          <a:xfrm>
            <a:off x="7010400" y="464820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ts val="1400"/>
              </a:spcBef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800"/>
              </a:spcBef>
              <a:buFont typeface="Arial" pitchFamily="34" charset="0"/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386ACF-AAB7-40F2-9904-5F3FC66F5D46}" type="slidenum">
              <a:rPr lang="en-US" altLang="en-US" sz="1000">
                <a:solidFill>
                  <a:srgbClr val="6D6E7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>
              <a:solidFill>
                <a:srgbClr val="6D6E71"/>
              </a:solidFill>
            </a:endParaRPr>
          </a:p>
        </p:txBody>
      </p:sp>
      <p:sp>
        <p:nvSpPr>
          <p:cNvPr id="112643" name="Rectangle 7"/>
          <p:cNvSpPr>
            <a:spLocks noChangeArrowheads="1"/>
          </p:cNvSpPr>
          <p:nvPr/>
        </p:nvSpPr>
        <p:spPr bwMode="auto">
          <a:xfrm>
            <a:off x="533401" y="571501"/>
            <a:ext cx="8226425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ts val="1400"/>
              </a:spcBef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800"/>
              </a:spcBef>
              <a:buFont typeface="Arial" pitchFamily="34" charset="0"/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5000"/>
              </a:spcAft>
              <a:buFont typeface="Wingdings" pitchFamily="2" charset="2"/>
              <a:buNone/>
            </a:pPr>
            <a:endParaRPr lang="en-GB" altLang="en-US">
              <a:solidFill>
                <a:srgbClr val="002F5F"/>
              </a:solidFill>
            </a:endParaRPr>
          </a:p>
          <a:p>
            <a:pPr eaLnBrk="1" hangingPunct="1">
              <a:spcBef>
                <a:spcPct val="20000"/>
              </a:spcBef>
              <a:spcAft>
                <a:spcPct val="25000"/>
              </a:spcAft>
            </a:pPr>
            <a:endParaRPr lang="en-GB" altLang="en-US">
              <a:solidFill>
                <a:srgbClr val="002F5F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GB" altLang="en-US"/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GB" altLang="en-US"/>
          </a:p>
        </p:txBody>
      </p:sp>
      <p:sp>
        <p:nvSpPr>
          <p:cNvPr id="38920" name="TextBox 1"/>
          <p:cNvSpPr txBox="1">
            <a:spLocks noChangeArrowheads="1"/>
          </p:cNvSpPr>
          <p:nvPr/>
        </p:nvSpPr>
        <p:spPr bwMode="auto">
          <a:xfrm>
            <a:off x="457199" y="3543300"/>
            <a:ext cx="39079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u"/>
              <a:defRPr sz="2000">
                <a:solidFill>
                  <a:srgbClr val="002F5F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6D6E7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6D6E7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6D6E7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6D6E7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600" b="1" dirty="0" smtClean="0"/>
              <a:t>Target</a:t>
            </a:r>
            <a:r>
              <a:rPr lang="en-GB" altLang="en-US" sz="1600" dirty="0" smtClean="0"/>
              <a:t>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altLang="en-US" sz="1600" dirty="0" smtClean="0"/>
              <a:t>252 subjects;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altLang="en-US" sz="1600" dirty="0" smtClean="0"/>
              <a:t>67 adjudicated attacks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altLang="en-US" sz="1600" dirty="0" smtClean="0"/>
              <a:t>Recruitment progressing well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altLang="en-US" sz="1600" dirty="0" smtClean="0"/>
              <a:t>Focus to complete recruitment asap</a:t>
            </a:r>
          </a:p>
        </p:txBody>
      </p:sp>
      <p:pic>
        <p:nvPicPr>
          <p:cNvPr id="1126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7260"/>
            <a:ext cx="7984671" cy="26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TextBox 2"/>
          <p:cNvSpPr txBox="1">
            <a:spLocks noChangeArrowheads="1"/>
          </p:cNvSpPr>
          <p:nvPr/>
        </p:nvSpPr>
        <p:spPr bwMode="auto">
          <a:xfrm>
            <a:off x="6592888" y="1314450"/>
            <a:ext cx="117951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400"/>
              </a:spcBef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800"/>
              </a:spcBef>
              <a:buFont typeface="Arial" pitchFamily="34" charset="0"/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Hong Kong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Japan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South Korea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Taiwan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Thailand</a:t>
            </a:r>
          </a:p>
        </p:txBody>
      </p:sp>
      <p:sp>
        <p:nvSpPr>
          <p:cNvPr id="61449" name="TextBox 10"/>
          <p:cNvSpPr txBox="1">
            <a:spLocks noChangeArrowheads="1"/>
          </p:cNvSpPr>
          <p:nvPr/>
        </p:nvSpPr>
        <p:spPr bwMode="auto">
          <a:xfrm>
            <a:off x="4645026" y="937424"/>
            <a:ext cx="129857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u"/>
              <a:defRPr sz="2000">
                <a:solidFill>
                  <a:srgbClr val="002F5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Bulgaria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Spain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Czech Republic,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Estonia,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Germany,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Poland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Russia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Moldova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Israel,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South Africa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Turkey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Greece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Hungary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Portugal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Serbia</a:t>
            </a:r>
          </a:p>
        </p:txBody>
      </p:sp>
      <p:sp>
        <p:nvSpPr>
          <p:cNvPr id="112648" name="TextBox 11"/>
          <p:cNvSpPr txBox="1">
            <a:spLocks noChangeArrowheads="1"/>
          </p:cNvSpPr>
          <p:nvPr/>
        </p:nvSpPr>
        <p:spPr bwMode="auto">
          <a:xfrm>
            <a:off x="1893884" y="1188244"/>
            <a:ext cx="1181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400"/>
              </a:spcBef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800"/>
              </a:spcBef>
              <a:buFont typeface="Arial" pitchFamily="34" charset="0"/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Canada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USA</a:t>
            </a:r>
          </a:p>
        </p:txBody>
      </p:sp>
      <p:sp>
        <p:nvSpPr>
          <p:cNvPr id="112649" name="TextBox 12"/>
          <p:cNvSpPr txBox="1">
            <a:spLocks noChangeArrowheads="1"/>
          </p:cNvSpPr>
          <p:nvPr/>
        </p:nvSpPr>
        <p:spPr bwMode="auto">
          <a:xfrm>
            <a:off x="2634341" y="2239905"/>
            <a:ext cx="1000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400"/>
              </a:spcBef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800"/>
              </a:spcBef>
              <a:buFont typeface="Arial" pitchFamily="34" charset="0"/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Brazil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Colombia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Mexico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Peru</a:t>
            </a:r>
          </a:p>
        </p:txBody>
      </p:sp>
      <p:sp>
        <p:nvSpPr>
          <p:cNvPr id="112650" name="Rectangle 1"/>
          <p:cNvSpPr>
            <a:spLocks noChangeArrowheads="1"/>
          </p:cNvSpPr>
          <p:nvPr/>
        </p:nvSpPr>
        <p:spPr bwMode="auto">
          <a:xfrm>
            <a:off x="4114800" y="3573498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1400"/>
              </a:spcBef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800"/>
              </a:spcBef>
              <a:buFont typeface="Arial" pitchFamily="34" charset="0"/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085850" indent="-285750" eaLnBrk="0" hangingPunct="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GB" altLang="en-US" sz="1600" dirty="0" smtClean="0">
                <a:solidFill>
                  <a:srgbClr val="002F5F"/>
                </a:solidFill>
              </a:rPr>
              <a:t>107 sites activated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GB" altLang="en-US" sz="1600" smtClean="0">
                <a:solidFill>
                  <a:srgbClr val="002F5F"/>
                </a:solidFill>
              </a:rPr>
              <a:t>28 </a:t>
            </a:r>
            <a:r>
              <a:rPr lang="en-GB" altLang="en-US" sz="1600" dirty="0" smtClean="0">
                <a:solidFill>
                  <a:srgbClr val="002F5F"/>
                </a:solidFill>
              </a:rPr>
              <a:t>countries</a:t>
            </a:r>
            <a:endParaRPr lang="en-GB" altLang="en-US" dirty="0" smtClean="0">
              <a:solidFill>
                <a:srgbClr val="002F5F"/>
              </a:solidFill>
            </a:endParaRPr>
          </a:p>
          <a:p>
            <a:pPr marL="800100" lvl="2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altLang="en-US" dirty="0" smtClean="0">
                <a:solidFill>
                  <a:srgbClr val="002F5F"/>
                </a:solidFill>
              </a:rPr>
              <a:t>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571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3200" b="1" kern="0" dirty="0" err="1" smtClean="0">
                <a:solidFill>
                  <a:srgbClr val="002060"/>
                </a:solidFill>
              </a:rPr>
              <a:t>Inebilizumab</a:t>
            </a:r>
            <a:r>
              <a:rPr lang="en-GB" altLang="en-US" sz="3200" b="1" kern="0" dirty="0" smtClean="0">
                <a:solidFill>
                  <a:srgbClr val="002060"/>
                </a:solidFill>
              </a:rPr>
              <a:t> NMOSD Trial </a:t>
            </a:r>
            <a:br>
              <a:rPr lang="en-GB" altLang="en-US" sz="3200" b="1" kern="0" dirty="0" smtClean="0">
                <a:solidFill>
                  <a:srgbClr val="002060"/>
                </a:solidFill>
              </a:rPr>
            </a:br>
            <a:r>
              <a:rPr lang="en-US" altLang="en-US" sz="2000" b="1" kern="0" dirty="0" smtClean="0">
                <a:solidFill>
                  <a:srgbClr val="002060"/>
                </a:solidFill>
              </a:rPr>
              <a:t>Participating Countries – Jan 2017</a:t>
            </a:r>
            <a:endParaRPr lang="en-GB" altLang="en-US" sz="2000" b="1" kern="0" dirty="0" smtClean="0">
              <a:solidFill>
                <a:srgbClr val="002060"/>
              </a:solidFill>
            </a:endParaRPr>
          </a:p>
        </p:txBody>
      </p:sp>
      <p:pic>
        <p:nvPicPr>
          <p:cNvPr id="11265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34" y="102396"/>
            <a:ext cx="1887537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897688" y="2566988"/>
            <a:ext cx="11795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400"/>
              </a:spcBef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800"/>
              </a:spcBef>
              <a:buFont typeface="Arial" pitchFamily="34" charset="0"/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Australia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New Zealand</a:t>
            </a:r>
          </a:p>
        </p:txBody>
      </p:sp>
    </p:spTree>
    <p:extLst>
      <p:ext uri="{BB962C8B-B14F-4D97-AF65-F5344CB8AC3E}">
        <p14:creationId xmlns:p14="http://schemas.microsoft.com/office/powerpoint/2010/main" val="10679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112646" grpId="0"/>
      <p:bldP spid="61449" grpId="0"/>
      <p:bldP spid="112648" grpId="0"/>
      <p:bldP spid="112649" grpId="0"/>
      <p:bldP spid="11265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400"/>
              </a:spcBef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800"/>
              </a:spcBef>
              <a:buFont typeface="Arial" pitchFamily="34" charset="0"/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7F9156-BC87-4986-BE7C-44192FA571A9}" type="slidenum">
              <a:rPr lang="en-US" altLang="en-US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 smtClean="0">
              <a:solidFill>
                <a:srgbClr val="898989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1" y="742950"/>
            <a:ext cx="8391525" cy="26289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400"/>
              </a:spcBef>
              <a:spcAft>
                <a:spcPct val="0"/>
              </a:spcAft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6D6E7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6D6E7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rgbClr val="6D6E7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sz="1600" kern="0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sz="1600" kern="0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kern="0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kern="0" dirty="0" smtClean="0"/>
          </a:p>
          <a:p>
            <a:pPr lvl="1">
              <a:defRPr/>
            </a:pPr>
            <a:endParaRPr lang="en-US" altLang="en-US" sz="2600" b="1" kern="0" dirty="0" smtClean="0">
              <a:solidFill>
                <a:srgbClr val="00B0F0"/>
              </a:solidFill>
            </a:endParaRPr>
          </a:p>
          <a:p>
            <a:pPr marL="457200" lvl="1" indent="0" algn="ctr">
              <a:buFont typeface="Arial" charset="0"/>
              <a:buNone/>
              <a:defRPr/>
            </a:pPr>
            <a:r>
              <a:rPr lang="en-US" altLang="en-US" sz="3200" kern="0" dirty="0" smtClean="0">
                <a:solidFill>
                  <a:srgbClr val="00539B"/>
                </a:solidFill>
              </a:rPr>
              <a:t>THANKS!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09600" y="1143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A1D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3200" b="1" kern="0" dirty="0" smtClean="0"/>
              <a:t/>
            </a:r>
            <a:br>
              <a:rPr lang="en-GB" altLang="en-US" sz="3200" b="1" kern="0" dirty="0" smtClean="0"/>
            </a:br>
            <a:endParaRPr lang="en-GB" altLang="en-US" sz="2600" b="1" kern="0" dirty="0" smtClean="0"/>
          </a:p>
        </p:txBody>
      </p:sp>
      <p:pic>
        <p:nvPicPr>
          <p:cNvPr id="11366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1500"/>
            <a:ext cx="384333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3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2" y="202234"/>
            <a:ext cx="8765651" cy="691845"/>
          </a:xfrm>
        </p:spPr>
        <p:txBody>
          <a:bodyPr/>
          <a:lstStyle/>
          <a:p>
            <a:r>
              <a:rPr lang="en-US" dirty="0" smtClean="0"/>
              <a:t>Inebilizumab, </a:t>
            </a:r>
            <a:r>
              <a:rPr lang="en-US" dirty="0"/>
              <a:t>an anti-CD19 monoclonal </a:t>
            </a:r>
            <a:r>
              <a:rPr lang="en-US" dirty="0" smtClean="0"/>
              <a:t>antibody: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</a:t>
            </a:r>
            <a:r>
              <a:rPr lang="en-US" dirty="0"/>
              <a:t>does it work?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9" name="Picture 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29" y="1056640"/>
            <a:ext cx="6018212" cy="38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62960" y="1742394"/>
            <a:ext cx="18389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Inebilizumab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362960" y="2111726"/>
            <a:ext cx="914400" cy="382092"/>
          </a:xfrm>
          <a:prstGeom prst="line">
            <a:avLst/>
          </a:prstGeom>
          <a:ln w="28575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77360" y="2111726"/>
            <a:ext cx="1016000" cy="203977"/>
          </a:xfrm>
          <a:prstGeom prst="line">
            <a:avLst/>
          </a:prstGeom>
          <a:ln w="28575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470557" y="2653145"/>
            <a:ext cx="529705" cy="415637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558102" y="2708567"/>
            <a:ext cx="529705" cy="415637"/>
          </a:xfrm>
          <a:prstGeom prst="ellipse">
            <a:avLst/>
          </a:prstGeom>
          <a:noFill/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52455" y="4468091"/>
            <a:ext cx="599080" cy="35555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07451" y="4468092"/>
            <a:ext cx="498873" cy="35555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47045" y="4483982"/>
            <a:ext cx="892629" cy="3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ADCC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5000"/>
              </a:spcAft>
              <a:buSzPct val="180000"/>
              <a:buFont typeface="Wingdings" pitchFamily="2" charset="2"/>
              <a:buBlip>
                <a:blip r:embed="rId3"/>
              </a:buBlip>
              <a:defRPr sz="2000">
                <a:solidFill>
                  <a:srgbClr val="002F5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53F9FFA-95F9-4A3D-96F4-E390D4E590FE}" type="slidenum">
              <a:rPr lang="en-US" altLang="en-US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</a:t>
            </a:fld>
            <a:endParaRPr lang="en-US" altLang="en-US" sz="1000" dirty="0" smtClean="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9027" y="1638488"/>
            <a:ext cx="3684495" cy="2154872"/>
            <a:chOff x="5307106" y="2994211"/>
            <a:chExt cx="3684495" cy="2032813"/>
          </a:xfrm>
        </p:grpSpPr>
        <p:pic>
          <p:nvPicPr>
            <p:cNvPr id="15" name="Content Placeholder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106" y="2994211"/>
              <a:ext cx="3684494" cy="20328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307107" y="2994212"/>
              <a:ext cx="3684494" cy="2032812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62165" y="2994211"/>
              <a:ext cx="1281953" cy="116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66121" y="1328067"/>
            <a:ext cx="3866990" cy="2642680"/>
            <a:chOff x="5486399" y="857249"/>
            <a:chExt cx="3276601" cy="1943101"/>
          </a:xfrm>
        </p:grpSpPr>
        <p:pic>
          <p:nvPicPr>
            <p:cNvPr id="14" name="Picture 7" descr="C:\Users\LiJing\Documents\MEDI551\MEDI 551-RIA\IBs\Median Percentage of Baseline B-cell Plot_Jan2014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862012"/>
              <a:ext cx="3276600" cy="19383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486399" y="857249"/>
              <a:ext cx="3276601" cy="1943101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850392" y="201168"/>
            <a:ext cx="7443216" cy="531019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800" b="1" dirty="0" smtClean="0">
                <a:solidFill>
                  <a:schemeClr val="accent1"/>
                </a:solidFill>
              </a:rPr>
              <a:t>Inebilizumab: previous clinical experience</a:t>
            </a:r>
            <a:endParaRPr lang="en-US" alt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8971" y="1107902"/>
            <a:ext cx="1950629" cy="4308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Scleroderma  Phase 1 trial – </a:t>
            </a:r>
            <a:r>
              <a:rPr lang="en-US" sz="1100" b="1" dirty="0"/>
              <a:t>effect on </a:t>
            </a:r>
            <a:r>
              <a:rPr lang="en-US" sz="1100" b="1" dirty="0" smtClean="0"/>
              <a:t>B-cells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58686" y="1152351"/>
            <a:ext cx="2369899" cy="4308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Multiple Sclerosis</a:t>
            </a:r>
          </a:p>
          <a:p>
            <a:pPr algn="ctr"/>
            <a:r>
              <a:rPr lang="en-US" sz="1100" b="1" dirty="0" smtClean="0"/>
              <a:t>Phase 1 trial – effect on B-cells</a:t>
            </a:r>
            <a:endParaRPr lang="en-US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370462" y="2101917"/>
            <a:ext cx="113819" cy="100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79714" y="1638489"/>
            <a:ext cx="1164772" cy="89788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53741" y="2307769"/>
            <a:ext cx="890546" cy="59871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70204" y="2906486"/>
            <a:ext cx="1115786" cy="886874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89804" y="3058885"/>
            <a:ext cx="1115786" cy="734475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5463" y="135852"/>
            <a:ext cx="8772767" cy="960882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 smtClean="0">
                <a:solidFill>
                  <a:srgbClr val="002F5F"/>
                </a:solidFill>
              </a:rPr>
              <a:t>Inebilizumab targets a broader spectrum of B cells</a:t>
            </a:r>
            <a:endParaRPr lang="en-US" altLang="en-US" sz="2400" dirty="0" smtClean="0">
              <a:solidFill>
                <a:srgbClr val="002F5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64650"/>
            <a:ext cx="8343900" cy="175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62625" y="1064650"/>
            <a:ext cx="1828800" cy="108797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9425" y="2190726"/>
            <a:ext cx="1228725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Inebilizumab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52500" y="857226"/>
            <a:ext cx="6953250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14700" y="647693"/>
            <a:ext cx="2514599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002F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B-cell development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77920" y="2682549"/>
            <a:ext cx="1228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Rituximab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851" y="4890926"/>
            <a:ext cx="4661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Adapted from: von </a:t>
            </a:r>
            <a:r>
              <a:rPr lang="en-US" sz="1000" dirty="0" err="1" smtClean="0"/>
              <a:t>Büdingen</a:t>
            </a:r>
            <a:r>
              <a:rPr lang="en-US" sz="1000" dirty="0" smtClean="0"/>
              <a:t> HC, et al. </a:t>
            </a:r>
            <a:r>
              <a:rPr lang="en-US" sz="1000" i="1" dirty="0" smtClean="0"/>
              <a:t>European Neurology</a:t>
            </a:r>
            <a:r>
              <a:rPr lang="en-US" sz="1000" dirty="0" smtClean="0"/>
              <a:t> 2015;73:238</a:t>
            </a:r>
            <a:r>
              <a:rPr lang="en-US" sz="1000" dirty="0" smtClean="0">
                <a:latin typeface="Arial"/>
                <a:cs typeface="Arial"/>
              </a:rPr>
              <a:t>–246.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22" y="3037114"/>
            <a:ext cx="4894460" cy="176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4266" y="4797646"/>
            <a:ext cx="372511" cy="155346"/>
          </a:xfrm>
        </p:spPr>
        <p:txBody>
          <a:bodyPr/>
          <a:lstStyle/>
          <a:p>
            <a:pPr>
              <a:defRPr/>
            </a:pPr>
            <a:fld id="{50AA39CF-8632-468B-AF2A-9A485B19F27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9399" y="1377752"/>
            <a:ext cx="8677715" cy="6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 marL="174625" indent="-174625" defTabSz="912813" eaLnBrk="0" hangingPunct="0">
              <a:spcBef>
                <a:spcPct val="20000"/>
              </a:spcBef>
              <a:spcAft>
                <a:spcPct val="25000"/>
              </a:spcAft>
              <a:buSzPct val="180000"/>
              <a:buFont typeface="Wingdings" pitchFamily="2" charset="2"/>
              <a:buBlip>
                <a:blip r:embed="rId4"/>
              </a:buBlip>
              <a:defRPr sz="2000">
                <a:solidFill>
                  <a:srgbClr val="002F5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SzTx/>
              <a:buFontTx/>
              <a:buChar char="•"/>
            </a:pPr>
            <a:r>
              <a:rPr lang="en-GB" altLang="en-US" sz="1600" dirty="0" smtClean="0"/>
              <a:t>B cells have important roles </a:t>
            </a:r>
            <a:r>
              <a:rPr lang="en-GB" altLang="en-US" sz="1600" dirty="0"/>
              <a:t>in the pathogenesis of autoimmune </a:t>
            </a:r>
            <a:r>
              <a:rPr lang="en-GB" altLang="en-US" sz="1600" dirty="0" smtClean="0"/>
              <a:t>diseases, </a:t>
            </a:r>
            <a:r>
              <a:rPr lang="en-GB" altLang="en-US" sz="1600" dirty="0"/>
              <a:t>including  </a:t>
            </a:r>
            <a:r>
              <a:rPr lang="en-GB" altLang="en-US" sz="1600" dirty="0" smtClean="0"/>
              <a:t>NMO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GB" altLang="en-US" sz="1600" dirty="0" smtClean="0"/>
              <a:t>CD19 B cells produce anti-AQP4 autoantibodies</a:t>
            </a:r>
            <a:endParaRPr lang="en-GB" altLang="en-US" sz="1600" dirty="0"/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46064" y="368067"/>
            <a:ext cx="8028433" cy="576263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0138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6065" y="1012141"/>
            <a:ext cx="2984370" cy="3693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1" tIns="45706" rIns="91411" bIns="45706">
            <a:spAutoFit/>
          </a:bodyPr>
          <a:lstStyle>
            <a:lvl1pPr defTabSz="912813" eaLnBrk="0" hangingPunct="0">
              <a:spcBef>
                <a:spcPct val="20000"/>
              </a:spcBef>
              <a:spcAft>
                <a:spcPct val="25000"/>
              </a:spcAft>
              <a:buSzPct val="180000"/>
              <a:buFont typeface="Wingdings" pitchFamily="2" charset="2"/>
              <a:buBlip>
                <a:blip r:embed="rId4"/>
              </a:buBlip>
              <a:defRPr sz="2000">
                <a:solidFill>
                  <a:srgbClr val="002F5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800" b="1" dirty="0" smtClean="0"/>
              <a:t>NMO Pathogenesis</a:t>
            </a:r>
            <a:endParaRPr lang="en-US" altLang="en-US" sz="1800" b="1" dirty="0"/>
          </a:p>
        </p:txBody>
      </p:sp>
      <p:sp>
        <p:nvSpPr>
          <p:cNvPr id="101389" name="Rectangle 4"/>
          <p:cNvSpPr txBox="1">
            <a:spLocks noChangeArrowheads="1"/>
          </p:cNvSpPr>
          <p:nvPr/>
        </p:nvSpPr>
        <p:spPr bwMode="auto">
          <a:xfrm>
            <a:off x="8447088" y="4961335"/>
            <a:ext cx="696912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b"/>
          <a:lstStyle>
            <a:lvl1pPr eaLnBrk="0" hangingPunct="0">
              <a:spcBef>
                <a:spcPct val="20000"/>
              </a:spcBef>
              <a:spcAft>
                <a:spcPct val="25000"/>
              </a:spcAft>
              <a:buSzPct val="180000"/>
              <a:buFont typeface="Wingdings" pitchFamily="2" charset="2"/>
              <a:buBlip>
                <a:blip r:embed="rId4"/>
              </a:buBlip>
              <a:defRPr sz="2000">
                <a:solidFill>
                  <a:srgbClr val="002F5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D6E7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46F72597-1897-4366-A5D1-9EDB819C5C92}" type="slidenum">
              <a:rPr lang="en-US" altLang="en-US" sz="900">
                <a:solidFill>
                  <a:srgbClr val="00529B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</a:t>
            </a:fld>
            <a:endParaRPr lang="en-US" altLang="en-US" sz="900" dirty="0">
              <a:solidFill>
                <a:srgbClr val="00529B"/>
              </a:solidFill>
            </a:endParaRPr>
          </a:p>
        </p:txBody>
      </p:sp>
      <p:pic>
        <p:nvPicPr>
          <p:cNvPr id="2052" name="Picture 4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39" y="2119113"/>
            <a:ext cx="4287261" cy="24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30" y="3066082"/>
            <a:ext cx="2230883" cy="12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4093" y="4109701"/>
            <a:ext cx="2230883" cy="214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2848" y="2986395"/>
            <a:ext cx="273050" cy="138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5" name="Picture 7" descr="http://drpawluk.com/assets/central-nervous-system-and-PEMF-300x2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0" y="3081630"/>
            <a:ext cx="1542986" cy="9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2253948" y="3055452"/>
            <a:ext cx="1358901" cy="216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3749374" y="3124509"/>
            <a:ext cx="557741" cy="576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96785" y="3096276"/>
            <a:ext cx="556683" cy="35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80757" y="2546106"/>
            <a:ext cx="123424" cy="127821"/>
            <a:chOff x="6527405" y="1572366"/>
            <a:chExt cx="184542" cy="201911"/>
          </a:xfrm>
          <a:scene3d>
            <a:camera prst="orthographicFront">
              <a:rot lat="0" lon="0" rev="11099999"/>
            </a:camera>
            <a:lightRig rig="threePt" dir="t"/>
          </a:scene3d>
        </p:grpSpPr>
        <p:cxnSp>
          <p:nvCxnSpPr>
            <p:cNvPr id="66" name="Straight Connector 65"/>
            <p:cNvCxnSpPr/>
            <p:nvPr/>
          </p:nvCxnSpPr>
          <p:spPr>
            <a:xfrm>
              <a:off x="6604834" y="1633784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642243" y="1633768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642227" y="157236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551870" y="157581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666459" y="158620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27405" y="159216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068219" y="2102870"/>
            <a:ext cx="123424" cy="127821"/>
            <a:chOff x="6527405" y="1572366"/>
            <a:chExt cx="184542" cy="201911"/>
          </a:xfrm>
          <a:scene3d>
            <a:camera prst="orthographicFront">
              <a:rot lat="0" lon="0" rev="11099999"/>
            </a:camera>
            <a:lightRig rig="threePt" dir="t"/>
          </a:scene3d>
        </p:grpSpPr>
        <p:cxnSp>
          <p:nvCxnSpPr>
            <p:cNvPr id="74" name="Straight Connector 73"/>
            <p:cNvCxnSpPr/>
            <p:nvPr/>
          </p:nvCxnSpPr>
          <p:spPr>
            <a:xfrm>
              <a:off x="6604834" y="1633784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642243" y="1633768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6642227" y="157236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51870" y="157581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6666459" y="158620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527405" y="159216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7" name="Picture 9" descr="http://www.beckmancoulter.com/ucm/idc/groups/public/@wsr/@researchdiscovery/@productsservices/@flowcytometry/documents/webasset/glb_bci_15268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81" y="1930575"/>
            <a:ext cx="756381" cy="4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1"/>
          <p:cNvGrpSpPr/>
          <p:nvPr/>
        </p:nvGrpSpPr>
        <p:grpSpPr>
          <a:xfrm>
            <a:off x="4993216" y="2704448"/>
            <a:ext cx="123424" cy="127821"/>
            <a:chOff x="6527405" y="1572366"/>
            <a:chExt cx="184542" cy="201911"/>
          </a:xfrm>
          <a:scene3d>
            <a:camera prst="orthographicFront">
              <a:rot lat="0" lon="0" rev="11099999"/>
            </a:camera>
            <a:lightRig rig="threePt" dir="t"/>
          </a:scene3d>
        </p:grpSpPr>
        <p:cxnSp>
          <p:nvCxnSpPr>
            <p:cNvPr id="83" name="Straight Connector 82"/>
            <p:cNvCxnSpPr/>
            <p:nvPr/>
          </p:nvCxnSpPr>
          <p:spPr>
            <a:xfrm>
              <a:off x="6604834" y="1633784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642243" y="1633768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642227" y="157236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551870" y="157581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666459" y="158620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527405" y="159216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itle 1"/>
          <p:cNvSpPr txBox="1">
            <a:spLocks/>
          </p:cNvSpPr>
          <p:nvPr/>
        </p:nvSpPr>
        <p:spPr>
          <a:xfrm>
            <a:off x="237744" y="201168"/>
            <a:ext cx="7443216" cy="531019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 smtClean="0">
                <a:solidFill>
                  <a:srgbClr val="002F5F"/>
                </a:solidFill>
              </a:rPr>
              <a:t>Inebilizumab: NMO scientific rationale</a:t>
            </a:r>
            <a:endParaRPr lang="en-US" altLang="en-US" sz="2400" dirty="0" smtClean="0">
              <a:solidFill>
                <a:srgbClr val="002F5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9785" y="2404011"/>
            <a:ext cx="1205515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CD-19 B cells</a:t>
            </a:r>
            <a:endParaRPr lang="en-US" sz="1000" dirty="0"/>
          </a:p>
        </p:txBody>
      </p:sp>
      <p:sp>
        <p:nvSpPr>
          <p:cNvPr id="8" name="Oval 7"/>
          <p:cNvSpPr/>
          <p:nvPr/>
        </p:nvSpPr>
        <p:spPr>
          <a:xfrm>
            <a:off x="6029325" y="1870703"/>
            <a:ext cx="733425" cy="51584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67338" y="2248888"/>
            <a:ext cx="661988" cy="200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037164" y="2675796"/>
            <a:ext cx="699436" cy="231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090091" y="2840028"/>
            <a:ext cx="2061815" cy="10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68628" y="3929743"/>
            <a:ext cx="2198963" cy="61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851694" y="2682672"/>
            <a:ext cx="123424" cy="127821"/>
            <a:chOff x="6527405" y="1572366"/>
            <a:chExt cx="184542" cy="201911"/>
          </a:xfrm>
          <a:scene3d>
            <a:camera prst="orthographicFront">
              <a:rot lat="0" lon="0" rev="11099999"/>
            </a:camera>
            <a:lightRig rig="threePt" dir="t"/>
          </a:scene3d>
        </p:grpSpPr>
        <p:cxnSp>
          <p:nvCxnSpPr>
            <p:cNvPr id="45" name="Straight Connector 44"/>
            <p:cNvCxnSpPr/>
            <p:nvPr/>
          </p:nvCxnSpPr>
          <p:spPr>
            <a:xfrm>
              <a:off x="6604834" y="1633784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642243" y="1633768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642227" y="157236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551870" y="157581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666459" y="158620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27405" y="159216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69792" y="2333025"/>
            <a:ext cx="123424" cy="127821"/>
            <a:chOff x="6527405" y="1572366"/>
            <a:chExt cx="184542" cy="201911"/>
          </a:xfrm>
          <a:scene3d>
            <a:camera prst="orthographicFront">
              <a:rot lat="0" lon="0" rev="11099999"/>
            </a:camera>
            <a:lightRig rig="threePt" dir="t"/>
          </a:scene3d>
        </p:grpSpPr>
        <p:cxnSp>
          <p:nvCxnSpPr>
            <p:cNvPr id="52" name="Straight Connector 51"/>
            <p:cNvCxnSpPr/>
            <p:nvPr/>
          </p:nvCxnSpPr>
          <p:spPr>
            <a:xfrm>
              <a:off x="6604834" y="1633784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642243" y="1633768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642227" y="157236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551870" y="157581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666459" y="158620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27405" y="159216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251967" y="4415012"/>
            <a:ext cx="2939143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Neurological impairment </a:t>
            </a:r>
            <a:endParaRPr lang="en-US" sz="2000" dirty="0"/>
          </a:p>
        </p:txBody>
      </p:sp>
      <p:sp>
        <p:nvSpPr>
          <p:cNvPr id="14" name="Curved Left Arrow 13"/>
          <p:cNvSpPr/>
          <p:nvPr/>
        </p:nvSpPr>
        <p:spPr>
          <a:xfrm>
            <a:off x="5191110" y="3283031"/>
            <a:ext cx="1000533" cy="1542977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2576" y="2691433"/>
            <a:ext cx="670272" cy="364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11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342463" y="4556554"/>
            <a:ext cx="2133600" cy="357188"/>
          </a:xfrm>
        </p:spPr>
        <p:txBody>
          <a:bodyPr/>
          <a:lstStyle/>
          <a:p>
            <a:pPr>
              <a:defRPr/>
            </a:pPr>
            <a:fld id="{18CB0AB8-2B01-4303-BBE4-6576D605F35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4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88" y="1757242"/>
            <a:ext cx="4287261" cy="24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29" y="2690633"/>
            <a:ext cx="2230883" cy="12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4092" y="3701594"/>
            <a:ext cx="2230883" cy="214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3734" y="2619113"/>
            <a:ext cx="273050" cy="138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7" descr="http://drpawluk.com/assets/central-nervous-system-and-PEMF-300x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0" y="2695295"/>
            <a:ext cx="1542986" cy="9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264833" y="2688169"/>
            <a:ext cx="1358901" cy="216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3760259" y="2757226"/>
            <a:ext cx="557741" cy="576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96784" y="2688169"/>
            <a:ext cx="556683" cy="35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2174" y="2005702"/>
            <a:ext cx="1370289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CD-19 B cell</a:t>
            </a:r>
            <a:endParaRPr lang="en-US" sz="11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80757" y="2137999"/>
            <a:ext cx="123424" cy="127821"/>
            <a:chOff x="6527405" y="1572366"/>
            <a:chExt cx="184542" cy="201911"/>
          </a:xfrm>
          <a:scene3d>
            <a:camera prst="orthographicFront">
              <a:rot lat="0" lon="0" rev="11099999"/>
            </a:camera>
            <a:lightRig rig="threePt" dir="t"/>
          </a:scene3d>
        </p:grpSpPr>
        <p:cxnSp>
          <p:nvCxnSpPr>
            <p:cNvPr id="13" name="Straight Connector 12"/>
            <p:cNvCxnSpPr/>
            <p:nvPr/>
          </p:nvCxnSpPr>
          <p:spPr>
            <a:xfrm>
              <a:off x="6604834" y="1633784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642243" y="1633768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642227" y="157236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51870" y="157581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66459" y="158620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27405" y="159216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068219" y="1694763"/>
            <a:ext cx="123424" cy="127821"/>
            <a:chOff x="6527405" y="1572366"/>
            <a:chExt cx="184542" cy="201911"/>
          </a:xfrm>
          <a:scene3d>
            <a:camera prst="orthographicFront">
              <a:rot lat="0" lon="0" rev="11099999"/>
            </a:camera>
            <a:lightRig rig="threePt" dir="t"/>
          </a:scene3d>
        </p:grpSpPr>
        <p:cxnSp>
          <p:nvCxnSpPr>
            <p:cNvPr id="20" name="Straight Connector 19"/>
            <p:cNvCxnSpPr/>
            <p:nvPr/>
          </p:nvCxnSpPr>
          <p:spPr>
            <a:xfrm>
              <a:off x="6604834" y="1633784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42243" y="1633768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642227" y="157236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551870" y="157581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666459" y="158620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527405" y="159216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9" descr="http://www.beckmancoulter.com/ucm/idc/groups/public/@wsr/@researchdiscovery/@productsservices/@flowcytometry/documents/webasset/glb_bci_1526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80" y="1544240"/>
            <a:ext cx="756381" cy="4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993216" y="2296342"/>
            <a:ext cx="123424" cy="127821"/>
            <a:chOff x="6527405" y="1572366"/>
            <a:chExt cx="184542" cy="201911"/>
          </a:xfrm>
          <a:scene3d>
            <a:camera prst="orthographicFront">
              <a:rot lat="0" lon="0" rev="11099999"/>
            </a:camera>
            <a:lightRig rig="threePt" dir="t"/>
          </a:scene3d>
        </p:grpSpPr>
        <p:cxnSp>
          <p:nvCxnSpPr>
            <p:cNvPr id="28" name="Straight Connector 27"/>
            <p:cNvCxnSpPr/>
            <p:nvPr/>
          </p:nvCxnSpPr>
          <p:spPr>
            <a:xfrm>
              <a:off x="6604834" y="1633784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42243" y="1633768"/>
              <a:ext cx="0" cy="140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642227" y="157236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551870" y="157581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666459" y="1586206"/>
              <a:ext cx="4548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527405" y="1592164"/>
              <a:ext cx="54958" cy="702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>
            <a:endCxn id="11" idx="0"/>
          </p:cNvCxnSpPr>
          <p:nvPr/>
        </p:nvCxnSpPr>
        <p:spPr>
          <a:xfrm>
            <a:off x="6055480" y="1484851"/>
            <a:ext cx="601839" cy="520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85665" y="1435565"/>
            <a:ext cx="458443" cy="6241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85624" y="2299451"/>
            <a:ext cx="832376" cy="352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237743" y="201168"/>
            <a:ext cx="8530943" cy="998982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 smtClean="0">
                <a:solidFill>
                  <a:srgbClr val="002F5F"/>
                </a:solidFill>
              </a:rPr>
              <a:t>Inebilizumab: mechanism of action and B-cell depletion in NMO</a:t>
            </a:r>
            <a:endParaRPr lang="en-US" altLang="en-US" sz="2400" dirty="0" smtClean="0">
              <a:solidFill>
                <a:srgbClr val="002F5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64883" y="1281676"/>
            <a:ext cx="1228725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Inebilizumab</a:t>
            </a:r>
            <a:endParaRPr lang="en-US" sz="1400" dirty="0"/>
          </a:p>
        </p:txBody>
      </p:sp>
      <p:sp>
        <p:nvSpPr>
          <p:cNvPr id="46" name="Curved Right Arrow 45"/>
          <p:cNvSpPr/>
          <p:nvPr/>
        </p:nvSpPr>
        <p:spPr>
          <a:xfrm rot="4953472">
            <a:off x="6582518" y="1033156"/>
            <a:ext cx="253022" cy="696100"/>
          </a:xfrm>
          <a:prstGeom prst="curv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62475" y="2066238"/>
            <a:ext cx="161068" cy="210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972050" y="2285313"/>
            <a:ext cx="161068" cy="210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789714" y="2066238"/>
            <a:ext cx="446314" cy="28710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723543" y="2059764"/>
            <a:ext cx="534257" cy="33066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026229" y="2390431"/>
            <a:ext cx="597505" cy="228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070010" y="2495550"/>
            <a:ext cx="2272453" cy="1424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485624" y="4005943"/>
            <a:ext cx="3158484" cy="272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947159" y="4175520"/>
            <a:ext cx="2939143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Neurological impairment </a:t>
            </a:r>
            <a:endParaRPr lang="en-US" sz="2000" dirty="0"/>
          </a:p>
        </p:txBody>
      </p:sp>
      <p:sp>
        <p:nvSpPr>
          <p:cNvPr id="61" name="Down Arrow 60"/>
          <p:cNvSpPr/>
          <p:nvPr/>
        </p:nvSpPr>
        <p:spPr>
          <a:xfrm>
            <a:off x="5116279" y="3919745"/>
            <a:ext cx="283028" cy="88085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CB0AB8-2B01-4303-BBE4-6576D605F35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375" y="2214562"/>
            <a:ext cx="1692478" cy="814388"/>
          </a:xfrm>
          <a:prstGeom prst="rect">
            <a:avLst/>
          </a:prstGeom>
          <a:solidFill>
            <a:srgbClr val="C4D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Screening</a:t>
            </a: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p</a:t>
            </a:r>
            <a:r>
              <a:rPr lang="en-US" b="1" dirty="0" smtClean="0">
                <a:solidFill>
                  <a:schemeClr val="tx2"/>
                </a:solidFill>
              </a:rPr>
              <a:t>eriod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0017" y="2049234"/>
            <a:ext cx="145983" cy="1200150"/>
          </a:xfrm>
          <a:prstGeom prst="rect">
            <a:avLst/>
          </a:prstGeom>
          <a:solidFill>
            <a:srgbClr val="D0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 flipV="1">
            <a:off x="2211212" y="3249384"/>
            <a:ext cx="1797" cy="784274"/>
          </a:xfrm>
          <a:prstGeom prst="straightConnector1">
            <a:avLst/>
          </a:prstGeom>
          <a:ln w="38100">
            <a:solidFill>
              <a:srgbClr val="D000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714500"/>
            <a:ext cx="4724400" cy="854852"/>
          </a:xfrm>
          <a:prstGeom prst="rect">
            <a:avLst/>
          </a:prstGeom>
          <a:solidFill>
            <a:srgbClr val="002F5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Inebilizumab (3)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869036"/>
            <a:ext cx="4724400" cy="611162"/>
          </a:xfrm>
          <a:prstGeom prst="rect">
            <a:avLst/>
          </a:prstGeom>
          <a:solidFill>
            <a:srgbClr val="9DB0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Placebo (1)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7178" y="2214562"/>
            <a:ext cx="1987283" cy="863372"/>
          </a:xfrm>
          <a:prstGeom prst="rect">
            <a:avLst/>
          </a:prstGeom>
          <a:solidFill>
            <a:srgbClr val="68D2D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</a:rPr>
              <a:t>Open-label</a:t>
            </a: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p</a:t>
            </a:r>
            <a:r>
              <a:rPr lang="en-US" b="1" dirty="0" smtClean="0">
                <a:solidFill>
                  <a:schemeClr val="tx2"/>
                </a:solidFill>
              </a:rPr>
              <a:t>eriod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77215" y="3821906"/>
            <a:ext cx="3066370" cy="1001743"/>
          </a:xfrm>
          <a:prstGeom prst="roundRect">
            <a:avLst/>
          </a:prstGeom>
          <a:solidFill>
            <a:srgbClr val="F0AB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</a:rPr>
              <a:t>Primary endpoint:</a:t>
            </a:r>
            <a:endParaRPr lang="en-US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Time to </a:t>
            </a:r>
            <a:r>
              <a:rPr lang="en-US" b="1" dirty="0" smtClean="0">
                <a:solidFill>
                  <a:schemeClr val="tx2"/>
                </a:solidFill>
              </a:rPr>
              <a:t>new or worsening NMO attack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010400" y="3480199"/>
            <a:ext cx="1588" cy="341708"/>
          </a:xfrm>
          <a:prstGeom prst="straightConnector1">
            <a:avLst/>
          </a:prstGeom>
          <a:ln w="38100">
            <a:solidFill>
              <a:srgbClr val="9DB0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35" y="232794"/>
            <a:ext cx="1959084" cy="7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2286000" y="1595437"/>
            <a:ext cx="4724400" cy="4763"/>
          </a:xfrm>
          <a:prstGeom prst="straightConnector1">
            <a:avLst/>
          </a:prstGeom>
          <a:ln w="38100">
            <a:solidFill>
              <a:srgbClr val="83005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9353" y="2105025"/>
            <a:ext cx="1692478" cy="1"/>
          </a:xfrm>
          <a:prstGeom prst="straightConnector1">
            <a:avLst/>
          </a:prstGeom>
          <a:ln w="38100">
            <a:solidFill>
              <a:srgbClr val="83005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047200" y="2105026"/>
            <a:ext cx="1987283" cy="1"/>
          </a:xfrm>
          <a:prstGeom prst="straightConnector1">
            <a:avLst/>
          </a:prstGeom>
          <a:ln w="38100">
            <a:solidFill>
              <a:srgbClr val="83005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38098" y="2529244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Randomized control period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9300" y="176348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30051"/>
                </a:solidFill>
              </a:rPr>
              <a:t>4 weeks</a:t>
            </a:r>
            <a:endParaRPr lang="en-US" b="1" dirty="0">
              <a:solidFill>
                <a:srgbClr val="83005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2400" y="119198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30051"/>
                </a:solidFill>
              </a:rPr>
              <a:t>28 weeks</a:t>
            </a:r>
            <a:endParaRPr lang="en-US" b="1" dirty="0">
              <a:solidFill>
                <a:srgbClr val="83005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16800" y="176348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30051"/>
                </a:solidFill>
              </a:rPr>
              <a:t>28 weeks</a:t>
            </a:r>
            <a:endParaRPr lang="en-US" b="1" dirty="0">
              <a:solidFill>
                <a:srgbClr val="83005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44810" y="4033658"/>
            <a:ext cx="2136397" cy="691854"/>
          </a:xfrm>
          <a:prstGeom prst="roundRect">
            <a:avLst/>
          </a:prstGeom>
          <a:solidFill>
            <a:srgbClr val="F0AB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</a:rPr>
              <a:t>Randomization: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</a:rPr>
              <a:t>3:1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37744" y="211697"/>
            <a:ext cx="7098561" cy="998982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 smtClean="0">
                <a:solidFill>
                  <a:srgbClr val="002F5F"/>
                </a:solidFill>
              </a:rPr>
              <a:t>N-MOmentum</a:t>
            </a:r>
            <a:r>
              <a:rPr lang="en-US" altLang="en-US" sz="2400" b="1" dirty="0">
                <a:solidFill>
                  <a:srgbClr val="002F5F"/>
                </a:solidFill>
              </a:rPr>
              <a:t>:</a:t>
            </a:r>
            <a:r>
              <a:rPr lang="en-US" altLang="en-US" sz="2400" b="1" dirty="0" smtClean="0">
                <a:solidFill>
                  <a:srgbClr val="002F5F"/>
                </a:solidFill>
              </a:rPr>
              <a:t> a double-masked, placebo-controlled study in adult subjects with NMO/NMOSD</a:t>
            </a:r>
            <a:endParaRPr lang="en-US" altLang="en-US" sz="2400" dirty="0" smtClean="0">
              <a:solidFill>
                <a:srgbClr val="002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7CC5EF-D53A-4F51-B71E-BFDF3AEF5D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37744" y="197960"/>
            <a:ext cx="6763503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ey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eligibility criteria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78014"/>
            <a:ext cx="8686800" cy="276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400"/>
              </a:spcBef>
              <a:spcAft>
                <a:spcPct val="0"/>
              </a:spcAft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rgbClr val="6D6E7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b="1" kern="0" dirty="0" smtClean="0">
                <a:solidFill>
                  <a:schemeClr val="tx2"/>
                </a:solidFill>
                <a:latin typeface="Arial"/>
                <a:cs typeface="Arial"/>
              </a:rPr>
              <a:t>Inclusion criteria:</a:t>
            </a:r>
          </a:p>
          <a:p>
            <a:pPr marL="461963"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 smtClean="0">
                <a:solidFill>
                  <a:schemeClr val="tx2"/>
                </a:solidFill>
                <a:latin typeface="Arial"/>
                <a:cs typeface="Arial"/>
              </a:rPr>
              <a:t>Men and women 18 years or older with diagnosis of NMO/NMOSD</a:t>
            </a:r>
          </a:p>
          <a:p>
            <a:pPr marL="461963" lvl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b="1" kern="0" dirty="0" smtClean="0">
                <a:solidFill>
                  <a:schemeClr val="tx2"/>
                </a:solidFill>
                <a:latin typeface="Arial"/>
                <a:cs typeface="Arial"/>
              </a:rPr>
              <a:t>Seropositive or seronegative </a:t>
            </a:r>
            <a:r>
              <a:rPr lang="en-US" altLang="en-US" sz="2000" kern="0" dirty="0" smtClean="0">
                <a:solidFill>
                  <a:schemeClr val="tx2"/>
                </a:solidFill>
                <a:latin typeface="Arial"/>
                <a:cs typeface="Arial"/>
              </a:rPr>
              <a:t>NMO/NMOSD patients with at least one attack in 1 year or two attacks in the last 2 years </a:t>
            </a:r>
            <a:r>
              <a:rPr lang="en-US" altLang="en-US" sz="2000" kern="0" dirty="0">
                <a:solidFill>
                  <a:schemeClr val="tx2"/>
                </a:solidFill>
              </a:rPr>
              <a:t>requiring rescue therapy </a:t>
            </a:r>
            <a:r>
              <a:rPr lang="en-US" altLang="en-US" sz="2000" kern="0" dirty="0" smtClean="0">
                <a:solidFill>
                  <a:schemeClr val="tx2"/>
                </a:solidFill>
                <a:latin typeface="Arial"/>
                <a:cs typeface="Arial"/>
              </a:rPr>
              <a:t>prior to randomization</a:t>
            </a:r>
          </a:p>
          <a:p>
            <a:pPr marL="461963"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 smtClean="0">
                <a:solidFill>
                  <a:schemeClr val="tx2"/>
                </a:solidFill>
                <a:latin typeface="Arial"/>
                <a:cs typeface="Arial"/>
              </a:rPr>
              <a:t>EDSS </a:t>
            </a:r>
            <a:r>
              <a:rPr lang="en-US" sz="2000" dirty="0" smtClean="0">
                <a:solidFill>
                  <a:schemeClr val="tx2"/>
                </a:solidFill>
              </a:rPr>
              <a:t>≤</a:t>
            </a:r>
            <a:r>
              <a:rPr lang="en-US" altLang="en-US" sz="2000" kern="0" dirty="0" smtClean="0">
                <a:solidFill>
                  <a:schemeClr val="tx2"/>
                </a:solidFill>
                <a:latin typeface="Arial"/>
                <a:cs typeface="Arial"/>
              </a:rPr>
              <a:t>7.5</a:t>
            </a:r>
            <a:endParaRPr lang="en-US" altLang="en-US" sz="2000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52" y="232794"/>
            <a:ext cx="1956816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2800" y="4274276"/>
            <a:ext cx="7658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(please visit </a:t>
            </a:r>
            <a:r>
              <a:rPr lang="en-US" sz="1400" b="1" dirty="0">
                <a:solidFill>
                  <a:srgbClr val="000000"/>
                </a:solidFill>
                <a:cs typeface="Arial"/>
                <a:hlinkClick r:id="rId3"/>
              </a:rPr>
              <a:t>https://clinicaltrials.gov/ct2/show/NCT02200770?term=NMO&amp;rank=8</a:t>
            </a:r>
            <a:r>
              <a:rPr lang="en-US" sz="1400" b="1" dirty="0">
                <a:solidFill>
                  <a:srgbClr val="000000"/>
                </a:solidFill>
                <a:cs typeface="Arial"/>
              </a:rPr>
              <a:t> for the complete list of the inclusion/exclusion criteria) </a:t>
            </a:r>
            <a:endParaRPr lang="en-US" altLang="en-US" sz="1400" b="1" u="sng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7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7CC5EF-D53A-4F51-B71E-BFDF3AEF5D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37744" y="56441"/>
            <a:ext cx="6823827" cy="11703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eligibility criteria (continued)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318472"/>
            <a:ext cx="8458200" cy="344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400"/>
              </a:spcBef>
              <a:spcAft>
                <a:spcPct val="0"/>
              </a:spcAft>
              <a:buFont typeface="Wingdings" pitchFamily="2" charset="2"/>
              <a:buChar char="u"/>
              <a:defRPr sz="2000">
                <a:solidFill>
                  <a:srgbClr val="00539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rgbClr val="6D6E7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6D6E7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rgbClr val="6D6E7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>
                <a:solidFill>
                  <a:srgbClr val="6D6E71"/>
                </a:solidFill>
                <a:latin typeface="+mn-lt"/>
                <a:cs typeface="+mn-cs"/>
              </a:defRPr>
            </a:lvl9pPr>
          </a:lstStyle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altLang="en-US" sz="1800" b="1" kern="0" dirty="0" smtClean="0">
                <a:solidFill>
                  <a:schemeClr val="tx2"/>
                </a:solidFill>
                <a:latin typeface="Arial"/>
                <a:cs typeface="Arial"/>
              </a:rPr>
              <a:t>Exclusion Criteria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460375" lvl="1" indent="-2841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kern="0" dirty="0" smtClean="0">
                <a:solidFill>
                  <a:schemeClr val="tx2"/>
                </a:solidFill>
                <a:cs typeface="Arial"/>
              </a:rPr>
              <a:t>Lactating </a:t>
            </a:r>
            <a:r>
              <a:rPr lang="en-US" altLang="en-US" kern="0" dirty="0">
                <a:solidFill>
                  <a:schemeClr val="tx2"/>
                </a:solidFill>
                <a:cs typeface="Arial"/>
              </a:rPr>
              <a:t>and pregnant females</a:t>
            </a:r>
          </a:p>
          <a:p>
            <a:pPr marL="460375" lvl="1" indent="-2841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kern="0" dirty="0">
                <a:solidFill>
                  <a:schemeClr val="tx2"/>
                </a:solidFill>
                <a:cs typeface="Arial"/>
              </a:rPr>
              <a:t>Known history of </a:t>
            </a:r>
            <a:r>
              <a:rPr lang="en-US" altLang="en-US" kern="0" dirty="0" smtClean="0">
                <a:solidFill>
                  <a:schemeClr val="tx2"/>
                </a:solidFill>
                <a:cs typeface="Arial"/>
              </a:rPr>
              <a:t>severe </a:t>
            </a:r>
            <a:r>
              <a:rPr lang="en-US" altLang="en-US" kern="0" dirty="0">
                <a:solidFill>
                  <a:schemeClr val="tx2"/>
                </a:solidFill>
                <a:cs typeface="Arial"/>
              </a:rPr>
              <a:t>allergic reaction or anaphylaxis after any biologic therapy</a:t>
            </a:r>
          </a:p>
          <a:p>
            <a:pPr marL="460375" lvl="1" indent="-2841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kern="0" dirty="0">
                <a:solidFill>
                  <a:schemeClr val="tx2"/>
                </a:solidFill>
                <a:cs typeface="Arial"/>
              </a:rPr>
              <a:t>Known active severe bacterial, fungal, or viral infection or any major episode of infection requiring </a:t>
            </a:r>
            <a:r>
              <a:rPr lang="en-US" altLang="en-US" kern="0" dirty="0" smtClean="0">
                <a:solidFill>
                  <a:schemeClr val="tx2"/>
                </a:solidFill>
                <a:cs typeface="Arial"/>
              </a:rPr>
              <a:t>hospitalization</a:t>
            </a:r>
            <a:endParaRPr kumimoji="0" lang="en-US" altLang="en-US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0375" lvl="1" indent="-2841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kern="0" dirty="0">
                <a:solidFill>
                  <a:schemeClr val="tx2"/>
                </a:solidFill>
              </a:rPr>
              <a:t>NMO </a:t>
            </a:r>
            <a:r>
              <a:rPr lang="en-US" altLang="en-US" kern="0" dirty="0" smtClean="0">
                <a:solidFill>
                  <a:schemeClr val="tx2"/>
                </a:solidFill>
              </a:rPr>
              <a:t>patients </a:t>
            </a:r>
            <a:r>
              <a:rPr lang="en-US" altLang="en-US" kern="0" dirty="0">
                <a:solidFill>
                  <a:schemeClr val="tx2"/>
                </a:solidFill>
              </a:rPr>
              <a:t>diagnosed with a concurrent autoimmune disease requiring immunosuppressive </a:t>
            </a:r>
            <a:r>
              <a:rPr lang="en-US" altLang="en-US" kern="0" dirty="0" smtClean="0">
                <a:solidFill>
                  <a:schemeClr val="tx2"/>
                </a:solidFill>
              </a:rPr>
              <a:t>agents</a:t>
            </a:r>
            <a:endParaRPr lang="en-US" altLang="en-US" kern="0" noProof="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460375" lvl="1" indent="-2841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kern="0" noProof="0" dirty="0" smtClean="0">
                <a:solidFill>
                  <a:schemeClr val="tx2"/>
                </a:solidFill>
                <a:latin typeface="Arial"/>
                <a:cs typeface="Arial"/>
              </a:rPr>
              <a:t>History of cancer, apart from squamous cell or basal cell carcinoma of the skin with documented success of curative therapy</a:t>
            </a:r>
          </a:p>
          <a:p>
            <a:pPr marL="460375" lvl="1" indent="-284163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kern="0" dirty="0" smtClean="0">
                <a:solidFill>
                  <a:schemeClr val="tx2"/>
                </a:solidFill>
                <a:latin typeface="Arial"/>
                <a:cs typeface="Arial"/>
              </a:rPr>
              <a:t>Receipt of rituximab in the last 6 months, B-cell counts within normal limits</a:t>
            </a:r>
            <a:endParaRPr lang="en-US" altLang="en-US" kern="0" noProof="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»"/>
              <a:tabLst/>
              <a:defRPr/>
            </a:pPr>
            <a:endParaRPr kumimoji="0" lang="en-GB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52" y="232794"/>
            <a:ext cx="1956816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4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TRAZENECA" val="TEMPLATE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k3ZWltL0ivAXHQNXUF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k3ZWltL0ivAXHQNXUFug"/>
</p:tagLst>
</file>

<file path=ppt/theme/theme1.xml><?xml version="1.0" encoding="utf-8"?>
<a:theme xmlns:a="http://schemas.openxmlformats.org/drawingml/2006/main" name="Blank">
  <a:themeElements>
    <a:clrScheme name="Custom 249">
      <a:dk1>
        <a:srgbClr val="000000"/>
      </a:dk1>
      <a:lt1>
        <a:srgbClr val="FFFFFF"/>
      </a:lt1>
      <a:dk2>
        <a:srgbClr val="003865"/>
      </a:dk2>
      <a:lt2>
        <a:srgbClr val="9DB0AC"/>
      </a:lt2>
      <a:accent1>
        <a:srgbClr val="003865"/>
      </a:accent1>
      <a:accent2>
        <a:srgbClr val="830051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B0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edImmune Internal Template 16x9" id="{1465F1F2-19F4-4CF9-8D4E-83E4EC9E496F}" vid="{D86093A6-A6F0-4899-96F4-D5DCF04393BB}"/>
    </a:ext>
  </a:extLst>
</a:theme>
</file>

<file path=ppt/theme/theme2.xml><?xml version="1.0" encoding="utf-8"?>
<a:theme xmlns:a="http://schemas.openxmlformats.org/drawingml/2006/main" name="MedImmune Divider Slide Options">
  <a:themeElements>
    <a:clrScheme name="Custom 249">
      <a:dk1>
        <a:srgbClr val="000000"/>
      </a:dk1>
      <a:lt1>
        <a:srgbClr val="FFFFFF"/>
      </a:lt1>
      <a:dk2>
        <a:srgbClr val="003865"/>
      </a:dk2>
      <a:lt2>
        <a:srgbClr val="9DB0AC"/>
      </a:lt2>
      <a:accent1>
        <a:srgbClr val="003865"/>
      </a:accent1>
      <a:accent2>
        <a:srgbClr val="830051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B0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edImmune Internal Template 16x9" id="{1465F1F2-19F4-4CF9-8D4E-83E4EC9E496F}" vid="{853C549F-C9CC-4804-BE3C-3E9E5DF896B7}"/>
    </a:ext>
  </a:extLst>
</a:theme>
</file>

<file path=ppt/theme/theme3.xml><?xml version="1.0" encoding="utf-8"?>
<a:theme xmlns:a="http://schemas.openxmlformats.org/drawingml/2006/main" name="AZ MedImmunel Master Slide Options">
  <a:themeElements>
    <a:clrScheme name="Custom 249">
      <a:dk1>
        <a:srgbClr val="000000"/>
      </a:dk1>
      <a:lt1>
        <a:srgbClr val="FFFFFF"/>
      </a:lt1>
      <a:dk2>
        <a:srgbClr val="003865"/>
      </a:dk2>
      <a:lt2>
        <a:srgbClr val="9DB0AC"/>
      </a:lt2>
      <a:accent1>
        <a:srgbClr val="003865"/>
      </a:accent1>
      <a:accent2>
        <a:srgbClr val="830051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B0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edImmune Internal Template 16x9" id="{1465F1F2-19F4-4CF9-8D4E-83E4EC9E496F}" vid="{3A1C1409-B6D4-472F-B1A5-A83A6144C0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8FE938-B79F-486B-8BC2-1367B5D204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9A18B8-06C7-40F0-872A-2F8D3394D1B6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E83422-82E7-4439-A0AA-117970BEAF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2086</TotalTime>
  <Words>690</Words>
  <Application>Microsoft Office PowerPoint</Application>
  <PresentationFormat>On-screen Show (16:9)</PresentationFormat>
  <Paragraphs>169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Blank</vt:lpstr>
      <vt:lpstr>MedImmune Divider Slide Options</vt:lpstr>
      <vt:lpstr>AZ MedImmunel Master Slide Options</vt:lpstr>
      <vt:lpstr>PowerPoint Presentation</vt:lpstr>
      <vt:lpstr>Inebilizumab, an anti-CD19 monoclonal antibody: how does it work?</vt:lpstr>
      <vt:lpstr>Inebilizumab: previous clinical experience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MedImmune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Flor, Armando</dc:creator>
  <cp:keywords>16:9</cp:keywords>
  <dc:description>v1.0</dc:description>
  <cp:lastModifiedBy>Flor, Armando</cp:lastModifiedBy>
  <cp:revision>195</cp:revision>
  <cp:lastPrinted>2014-10-09T16:10:04Z</cp:lastPrinted>
  <dcterms:created xsi:type="dcterms:W3CDTF">2016-08-24T18:54:40Z</dcterms:created>
  <dcterms:modified xsi:type="dcterms:W3CDTF">2017-01-25T21:45:08Z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AstraZeneca</vt:lpwstr>
  </property>
  <property fmtid="{D5CDD505-2E9C-101B-9397-08002B2CF9AE}" pid="3" name="Language">
    <vt:lpwstr>English (UK)</vt:lpwstr>
  </property>
  <property fmtid="{D5CDD505-2E9C-101B-9397-08002B2CF9AE}" pid="4" name="Owner">
    <vt:lpwstr>P L Kessler</vt:lpwstr>
  </property>
  <property fmtid="{D5CDD505-2E9C-101B-9397-08002B2CF9AE}" pid="5" name="Project">
    <vt:lpwstr>The Chase</vt:lpwstr>
  </property>
  <property fmtid="{D5CDD505-2E9C-101B-9397-08002B2CF9AE}" pid="6" name="Publisher">
    <vt:lpwstr>Kessler Associates</vt:lpwstr>
  </property>
</Properties>
</file>